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9" r:id="rId6"/>
    <p:sldId id="310" r:id="rId7"/>
    <p:sldId id="312" r:id="rId8"/>
    <p:sldId id="313" r:id="rId9"/>
    <p:sldId id="314" r:id="rId10"/>
    <p:sldId id="315" r:id="rId11"/>
    <p:sldId id="316" r:id="rId12"/>
    <p:sldId id="311"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19" autoAdjust="0"/>
  </p:normalViewPr>
  <p:slideViewPr>
    <p:cSldViewPr snapToGrid="0">
      <p:cViewPr varScale="1">
        <p:scale>
          <a:sx n="73" d="100"/>
          <a:sy n="73" d="100"/>
        </p:scale>
        <p:origin x="5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5/15/2021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518985" y="657169"/>
            <a:ext cx="5144137" cy="1570642"/>
          </a:xfrm>
        </p:spPr>
        <p:txBody>
          <a:bodyPr>
            <a:normAutofit/>
          </a:bodyPr>
          <a:lstStyle/>
          <a:p>
            <a:pPr marL="0" marR="0">
              <a:spcBef>
                <a:spcPts val="0"/>
              </a:spcBef>
              <a:spcAft>
                <a:spcPts val="0"/>
              </a:spcAft>
            </a:pPr>
            <a:r>
              <a:rPr lang="en-US" sz="4800" b="1" dirty="0">
                <a:solidFill>
                  <a:srgbClr val="082A75"/>
                </a:solidFill>
                <a:effectLst/>
                <a:latin typeface="Arial" panose="020B0604020202020204" pitchFamily="34" charset="0"/>
                <a:ea typeface="MS Gothic" panose="020B0609070205080204" pitchFamily="49" charset="-128"/>
                <a:cs typeface="Iskoola Pota" panose="020B0502040204020203" pitchFamily="34" charset="0"/>
              </a:rPr>
              <a:t>The Battle of Neighborhoods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518985" y="2265672"/>
            <a:ext cx="4829101" cy="1238616"/>
          </a:xfrm>
        </p:spPr>
        <p:txBody>
          <a:bodyPr>
            <a:normAutofit lnSpcReduction="10000"/>
          </a:bodyPr>
          <a:lstStyle/>
          <a:p>
            <a:r>
              <a:rPr lang="en-US" dirty="0"/>
              <a:t>IBM Data Science Professional Certificate – Capstone Project</a:t>
            </a:r>
          </a:p>
          <a:p>
            <a:endParaRPr lang="en-US"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F0810A-BC9E-4D97-9CE5-F85CC6E2AAA1}"/>
              </a:ext>
            </a:extLst>
          </p:cNvPr>
          <p:cNvSpPr txBox="1"/>
          <p:nvPr/>
        </p:nvSpPr>
        <p:spPr>
          <a:xfrm>
            <a:off x="9091053" y="5839097"/>
            <a:ext cx="2796147" cy="646331"/>
          </a:xfrm>
          <a:prstGeom prst="rect">
            <a:avLst/>
          </a:prstGeom>
          <a:noFill/>
        </p:spPr>
        <p:txBody>
          <a:bodyPr wrap="square" rtlCol="0">
            <a:spAutoFit/>
          </a:bodyPr>
          <a:lstStyle/>
          <a:p>
            <a:r>
              <a:rPr lang="en-US" b="1" dirty="0">
                <a:solidFill>
                  <a:srgbClr val="0070C0"/>
                </a:solidFill>
              </a:rPr>
              <a:t>By:</a:t>
            </a:r>
          </a:p>
          <a:p>
            <a:r>
              <a:rPr lang="en-US" b="1" dirty="0">
                <a:solidFill>
                  <a:srgbClr val="0070C0"/>
                </a:solidFill>
              </a:rPr>
              <a:t>Omesha Virajini</a:t>
            </a:r>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0013EF-F574-466E-B0EA-61C2C6C3A53F}"/>
              </a:ext>
            </a:extLst>
          </p:cNvPr>
          <p:cNvSpPr txBox="1"/>
          <p:nvPr/>
        </p:nvSpPr>
        <p:spPr>
          <a:xfrm>
            <a:off x="787037" y="593504"/>
            <a:ext cx="10603773" cy="1533048"/>
          </a:xfrm>
          <a:prstGeom prst="rect">
            <a:avLst/>
          </a:prstGeom>
          <a:noFill/>
        </p:spPr>
        <p:txBody>
          <a:bodyPr wrap="square">
            <a:spAutoFit/>
          </a:bodyPr>
          <a:lstStyle/>
          <a:p>
            <a:pPr marL="0" marR="0" algn="just">
              <a:lnSpc>
                <a:spcPct val="115000"/>
              </a:lnSpc>
              <a:spcBef>
                <a:spcPts val="1200"/>
              </a:spcBef>
              <a:spcAft>
                <a:spcPts val="300"/>
              </a:spcAft>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For data verification and further exploration, Foursquare API was used to get the coordinates of Downtown Toronto and explore its neighborhoods. </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a:p>
            <a:pPr marL="0" marR="0" algn="just">
              <a:lnSpc>
                <a:spcPct val="115000"/>
              </a:lnSpc>
              <a:spcBef>
                <a:spcPts val="1200"/>
              </a:spcBef>
              <a:spcAft>
                <a:spcPts val="300"/>
              </a:spcAft>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The neighborhoods are further characterized as venues and venue categories. </a:t>
            </a:r>
            <a:r>
              <a:rPr lang="en-US" sz="1800" b="0" kern="1400" dirty="0">
                <a:solidFill>
                  <a:srgbClr val="061F57"/>
                </a:solidFill>
                <a:effectLst/>
                <a:latin typeface="Times New Roman" panose="02020603050405020304" pitchFamily="18" charset="0"/>
                <a:ea typeface="MS Gothic" panose="020B0609070205080204" pitchFamily="49" charset="-128"/>
                <a:cs typeface="Iskoola Pota" panose="020B0502040204020203" pitchFamily="34" charset="0"/>
              </a:rPr>
              <a:t>Put blue dots on Bucharest map to see centers of neighborhoods. </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E0FF3B5F-7A8F-4F57-BA85-658DBF1C8D89}"/>
              </a:ext>
            </a:extLst>
          </p:cNvPr>
          <p:cNvPicPr/>
          <p:nvPr/>
        </p:nvPicPr>
        <p:blipFill>
          <a:blip r:embed="rId2"/>
          <a:stretch>
            <a:fillRect/>
          </a:stretch>
        </p:blipFill>
        <p:spPr>
          <a:xfrm>
            <a:off x="2941320" y="2534285"/>
            <a:ext cx="6309360" cy="3069590"/>
          </a:xfrm>
          <a:prstGeom prst="rect">
            <a:avLst/>
          </a:prstGeom>
        </p:spPr>
      </p:pic>
    </p:spTree>
    <p:extLst>
      <p:ext uri="{BB962C8B-B14F-4D97-AF65-F5344CB8AC3E}">
        <p14:creationId xmlns:p14="http://schemas.microsoft.com/office/powerpoint/2010/main" val="12375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810014-88F6-44E6-932A-DB88EFC020EE}"/>
              </a:ext>
            </a:extLst>
          </p:cNvPr>
          <p:cNvPicPr/>
          <p:nvPr/>
        </p:nvPicPr>
        <p:blipFill>
          <a:blip r:embed="rId2"/>
          <a:stretch>
            <a:fillRect/>
          </a:stretch>
        </p:blipFill>
        <p:spPr>
          <a:xfrm>
            <a:off x="2941320" y="1584325"/>
            <a:ext cx="6309360" cy="3689350"/>
          </a:xfrm>
          <a:prstGeom prst="rect">
            <a:avLst/>
          </a:prstGeom>
        </p:spPr>
      </p:pic>
    </p:spTree>
    <p:extLst>
      <p:ext uri="{BB962C8B-B14F-4D97-AF65-F5344CB8AC3E}">
        <p14:creationId xmlns:p14="http://schemas.microsoft.com/office/powerpoint/2010/main" val="2931399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1ED38E-5651-451A-952D-0C225B2B6AB9}"/>
              </a:ext>
            </a:extLst>
          </p:cNvPr>
          <p:cNvSpPr txBox="1"/>
          <p:nvPr/>
        </p:nvSpPr>
        <p:spPr>
          <a:xfrm>
            <a:off x="760912" y="729020"/>
            <a:ext cx="6093822" cy="383823"/>
          </a:xfrm>
          <a:prstGeom prst="rect">
            <a:avLst/>
          </a:prstGeom>
          <a:noFill/>
        </p:spPr>
        <p:txBody>
          <a:bodyPr wrap="square">
            <a:spAutoFit/>
          </a:bodyPr>
          <a:lstStyle/>
          <a:p>
            <a:pPr marL="0" marR="0" algn="just">
              <a:lnSpc>
                <a:spcPct val="115000"/>
              </a:lnSpc>
              <a:spcBef>
                <a:spcPts val="1200"/>
              </a:spcBef>
              <a:spcAft>
                <a:spcPts val="300"/>
              </a:spcAft>
            </a:pPr>
            <a:r>
              <a:rPr lang="en-US" sz="1800" b="0"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rPr>
              <a:t>Toronto venues</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21C02843-1910-45B9-A8A2-EA39D5BADBBD}"/>
              </a:ext>
            </a:extLst>
          </p:cNvPr>
          <p:cNvPicPr/>
          <p:nvPr/>
        </p:nvPicPr>
        <p:blipFill>
          <a:blip r:embed="rId2"/>
          <a:stretch>
            <a:fillRect/>
          </a:stretch>
        </p:blipFill>
        <p:spPr>
          <a:xfrm>
            <a:off x="2037806" y="1227910"/>
            <a:ext cx="7212874" cy="4376056"/>
          </a:xfrm>
          <a:prstGeom prst="rect">
            <a:avLst/>
          </a:prstGeom>
        </p:spPr>
      </p:pic>
    </p:spTree>
    <p:extLst>
      <p:ext uri="{BB962C8B-B14F-4D97-AF65-F5344CB8AC3E}">
        <p14:creationId xmlns:p14="http://schemas.microsoft.com/office/powerpoint/2010/main" val="36460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06377C-F433-44AE-8A44-B1BED79776CB}"/>
              </a:ext>
            </a:extLst>
          </p:cNvPr>
          <p:cNvSpPr txBox="1"/>
          <p:nvPr/>
        </p:nvSpPr>
        <p:spPr>
          <a:xfrm>
            <a:off x="773975" y="689221"/>
            <a:ext cx="6093822" cy="385042"/>
          </a:xfrm>
          <a:prstGeom prst="rect">
            <a:avLst/>
          </a:prstGeom>
          <a:noFill/>
        </p:spPr>
        <p:txBody>
          <a:bodyPr wrap="square">
            <a:spAutoFit/>
          </a:bodyPr>
          <a:lstStyle/>
          <a:p>
            <a:pPr marL="342900" marR="0" lvl="0" indent="-342900" algn="just">
              <a:lnSpc>
                <a:spcPct val="115000"/>
              </a:lnSpc>
              <a:spcBef>
                <a:spcPts val="1200"/>
              </a:spcBef>
              <a:spcAft>
                <a:spcPts val="300"/>
              </a:spcAft>
              <a:buFont typeface="Symbol" panose="05050102010706020507" pitchFamily="18" charset="2"/>
              <a:buChar char=""/>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The top 10 venues for each neighborhood were obtained.</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6B69AD6C-89C8-4695-9B71-91FB067C2B2C}"/>
              </a:ext>
            </a:extLst>
          </p:cNvPr>
          <p:cNvPicPr/>
          <p:nvPr/>
        </p:nvPicPr>
        <p:blipFill>
          <a:blip r:embed="rId2"/>
          <a:stretch>
            <a:fillRect/>
          </a:stretch>
        </p:blipFill>
        <p:spPr>
          <a:xfrm>
            <a:off x="1814286" y="1544864"/>
            <a:ext cx="9085943" cy="4362450"/>
          </a:xfrm>
          <a:prstGeom prst="rect">
            <a:avLst/>
          </a:prstGeom>
        </p:spPr>
      </p:pic>
    </p:spTree>
    <p:extLst>
      <p:ext uri="{BB962C8B-B14F-4D97-AF65-F5344CB8AC3E}">
        <p14:creationId xmlns:p14="http://schemas.microsoft.com/office/powerpoint/2010/main" val="3484785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9BC434-9D7D-430F-9BED-92559966C2ED}"/>
              </a:ext>
            </a:extLst>
          </p:cNvPr>
          <p:cNvSpPr txBox="1"/>
          <p:nvPr/>
        </p:nvSpPr>
        <p:spPr>
          <a:xfrm>
            <a:off x="773974" y="698343"/>
            <a:ext cx="10355579" cy="1673087"/>
          </a:xfrm>
          <a:prstGeom prst="rect">
            <a:avLst/>
          </a:prstGeom>
          <a:noFill/>
        </p:spPr>
        <p:txBody>
          <a:bodyPr wrap="square">
            <a:spAutoFit/>
          </a:bodyPr>
          <a:lstStyle/>
          <a:p>
            <a:pPr marL="0" marR="0" fontAlgn="base">
              <a:spcBef>
                <a:spcPts val="0"/>
              </a:spcBef>
              <a:spcAft>
                <a:spcPts val="1200"/>
              </a:spcAft>
            </a:pPr>
            <a:r>
              <a:rPr lang="en-US" sz="2000" b="1" dirty="0">
                <a:solidFill>
                  <a:srgbClr val="082A75"/>
                </a:solidFill>
                <a:effectLst/>
                <a:latin typeface="Times New Roman" panose="02020603050405020304" pitchFamily="18" charset="0"/>
                <a:ea typeface="MS Gothic" panose="020B0609070205080204" pitchFamily="49" charset="-128"/>
                <a:cs typeface="Iskoola Pota" panose="020B0502040204020203" pitchFamily="34" charset="0"/>
              </a:rPr>
              <a:t>Clustering Neighborhoods - Downtown, Toronto</a:t>
            </a:r>
            <a:endParaRPr lang="en-US" sz="28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a:p>
            <a:pPr marL="0" marR="0">
              <a:lnSpc>
                <a:spcPct val="115000"/>
              </a:lnSpc>
              <a:spcBef>
                <a:spcPts val="0"/>
              </a:spcBef>
              <a:spcAft>
                <a:spcPts val="0"/>
              </a:spcAft>
            </a:pPr>
            <a:r>
              <a:rPr lang="en-US" sz="20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rPr>
              <a:t> </a:t>
            </a:r>
          </a:p>
          <a:p>
            <a:pPr marL="342900" marR="0" lvl="0" indent="-342900" algn="just">
              <a:lnSpc>
                <a:spcPct val="115000"/>
              </a:lnSpc>
              <a:spcBef>
                <a:spcPts val="1200"/>
              </a:spcBef>
              <a:spcAft>
                <a:spcPts val="300"/>
              </a:spcAft>
              <a:buFont typeface="Symbol" panose="05050102010706020507" pitchFamily="18" charset="2"/>
              <a:buChar char=""/>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A new data frame was created including the cluster labels as well as the top 10 venues for each neighborhood.</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25C1F095-8B68-48AD-98D6-D9B08139E3C7}"/>
              </a:ext>
            </a:extLst>
          </p:cNvPr>
          <p:cNvPicPr/>
          <p:nvPr/>
        </p:nvPicPr>
        <p:blipFill>
          <a:blip r:embed="rId2"/>
          <a:stretch>
            <a:fillRect/>
          </a:stretch>
        </p:blipFill>
        <p:spPr>
          <a:xfrm>
            <a:off x="1073331" y="2639739"/>
            <a:ext cx="9429206" cy="3303861"/>
          </a:xfrm>
          <a:prstGeom prst="rect">
            <a:avLst/>
          </a:prstGeom>
        </p:spPr>
      </p:pic>
    </p:spTree>
    <p:extLst>
      <p:ext uri="{BB962C8B-B14F-4D97-AF65-F5344CB8AC3E}">
        <p14:creationId xmlns:p14="http://schemas.microsoft.com/office/powerpoint/2010/main" val="2665667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08B36-FD7D-4B94-B45C-9157B33336E8}"/>
              </a:ext>
            </a:extLst>
          </p:cNvPr>
          <p:cNvSpPr txBox="1"/>
          <p:nvPr/>
        </p:nvSpPr>
        <p:spPr>
          <a:xfrm>
            <a:off x="956855" y="824330"/>
            <a:ext cx="10185762" cy="1973169"/>
          </a:xfrm>
          <a:prstGeom prst="rect">
            <a:avLst/>
          </a:prstGeom>
          <a:noFill/>
        </p:spPr>
        <p:txBody>
          <a:bodyPr wrap="square">
            <a:spAutoFit/>
          </a:bodyPr>
          <a:lstStyle/>
          <a:p>
            <a:pPr marL="0" marR="0" algn="just">
              <a:lnSpc>
                <a:spcPct val="115000"/>
              </a:lnSpc>
              <a:spcBef>
                <a:spcPts val="1200"/>
              </a:spcBef>
              <a:spcAft>
                <a:spcPts val="300"/>
              </a:spcAft>
            </a:pPr>
            <a:r>
              <a:rPr lang="en-US" sz="3200" b="1"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Manhattan, New York</a:t>
            </a:r>
            <a:endParaRPr lang="en-US" sz="32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a:p>
            <a:pPr marL="342900" marR="0" lvl="0" indent="-342900" algn="just">
              <a:lnSpc>
                <a:spcPct val="115000"/>
              </a:lnSpc>
              <a:spcBef>
                <a:spcPts val="1200"/>
              </a:spcBef>
              <a:spcAft>
                <a:spcPts val="300"/>
              </a:spcAft>
              <a:buSzPts val="1000"/>
              <a:buFont typeface="Symbol" panose="05050102010706020507" pitchFamily="18" charset="2"/>
              <a:buChar char=""/>
              <a:tabLst>
                <a:tab pos="228600" algn="l"/>
              </a:tabLst>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For Manhattan, we used a saved data file which is already explored through foursquare API in which we have extracted all the boroughs of New York and then sorted against the concerned borough. </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a:p>
            <a:pPr marL="342900" marR="0" lvl="0" indent="-342900" algn="just">
              <a:lnSpc>
                <a:spcPct val="115000"/>
              </a:lnSpc>
              <a:spcBef>
                <a:spcPts val="1200"/>
              </a:spcBef>
              <a:spcAft>
                <a:spcPts val="300"/>
              </a:spcAft>
              <a:buSzPts val="1000"/>
              <a:buFont typeface="Symbol" panose="05050102010706020507" pitchFamily="18" charset="2"/>
              <a:buChar char=""/>
              <a:tabLst>
                <a:tab pos="228600" algn="l"/>
              </a:tabLst>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Then we explored the Manhattan neighborhoods as venues and venue categories</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4089A6CB-1364-4BDC-A43F-1763447D70A2}"/>
              </a:ext>
            </a:extLst>
          </p:cNvPr>
          <p:cNvPicPr/>
          <p:nvPr/>
        </p:nvPicPr>
        <p:blipFill>
          <a:blip r:embed="rId2"/>
          <a:stretch>
            <a:fillRect/>
          </a:stretch>
        </p:blipFill>
        <p:spPr>
          <a:xfrm>
            <a:off x="1190897" y="3328052"/>
            <a:ext cx="9363892" cy="1464900"/>
          </a:xfrm>
          <a:prstGeom prst="rect">
            <a:avLst/>
          </a:prstGeom>
        </p:spPr>
      </p:pic>
    </p:spTree>
    <p:extLst>
      <p:ext uri="{BB962C8B-B14F-4D97-AF65-F5344CB8AC3E}">
        <p14:creationId xmlns:p14="http://schemas.microsoft.com/office/powerpoint/2010/main" val="34291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939AD-F7E4-4B71-8776-37EADA33F76F}"/>
              </a:ext>
            </a:extLst>
          </p:cNvPr>
          <p:cNvPicPr/>
          <p:nvPr/>
        </p:nvPicPr>
        <p:blipFill>
          <a:blip r:embed="rId2"/>
          <a:stretch>
            <a:fillRect/>
          </a:stretch>
        </p:blipFill>
        <p:spPr>
          <a:xfrm>
            <a:off x="2468881" y="591502"/>
            <a:ext cx="6032182" cy="2517458"/>
          </a:xfrm>
          <a:prstGeom prst="rect">
            <a:avLst/>
          </a:prstGeom>
        </p:spPr>
      </p:pic>
      <p:pic>
        <p:nvPicPr>
          <p:cNvPr id="3" name="Picture 2">
            <a:extLst>
              <a:ext uri="{FF2B5EF4-FFF2-40B4-BE49-F238E27FC236}">
                <a16:creationId xmlns:a16="http://schemas.microsoft.com/office/drawing/2014/main" id="{0AA2623D-D425-4B65-8171-9267BFF09976}"/>
              </a:ext>
            </a:extLst>
          </p:cNvPr>
          <p:cNvPicPr/>
          <p:nvPr/>
        </p:nvPicPr>
        <p:blipFill>
          <a:blip r:embed="rId3"/>
          <a:stretch>
            <a:fillRect/>
          </a:stretch>
        </p:blipFill>
        <p:spPr>
          <a:xfrm>
            <a:off x="1802674" y="3337561"/>
            <a:ext cx="7136537" cy="1926770"/>
          </a:xfrm>
          <a:prstGeom prst="rect">
            <a:avLst/>
          </a:prstGeom>
        </p:spPr>
      </p:pic>
    </p:spTree>
    <p:extLst>
      <p:ext uri="{BB962C8B-B14F-4D97-AF65-F5344CB8AC3E}">
        <p14:creationId xmlns:p14="http://schemas.microsoft.com/office/powerpoint/2010/main" val="1971142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9AB8B-C78A-41B6-A627-79B58C008B0B}"/>
              </a:ext>
            </a:extLst>
          </p:cNvPr>
          <p:cNvPicPr/>
          <p:nvPr/>
        </p:nvPicPr>
        <p:blipFill>
          <a:blip r:embed="rId2"/>
          <a:stretch>
            <a:fillRect/>
          </a:stretch>
        </p:blipFill>
        <p:spPr>
          <a:xfrm>
            <a:off x="952863" y="606107"/>
            <a:ext cx="7133046" cy="2528979"/>
          </a:xfrm>
          <a:prstGeom prst="rect">
            <a:avLst/>
          </a:prstGeom>
        </p:spPr>
      </p:pic>
      <p:pic>
        <p:nvPicPr>
          <p:cNvPr id="4" name="Picture 3">
            <a:extLst>
              <a:ext uri="{FF2B5EF4-FFF2-40B4-BE49-F238E27FC236}">
                <a16:creationId xmlns:a16="http://schemas.microsoft.com/office/drawing/2014/main" id="{D355B188-2D16-41F5-A834-C29D347BB2D6}"/>
              </a:ext>
            </a:extLst>
          </p:cNvPr>
          <p:cNvPicPr/>
          <p:nvPr/>
        </p:nvPicPr>
        <p:blipFill>
          <a:blip r:embed="rId3"/>
          <a:stretch>
            <a:fillRect/>
          </a:stretch>
        </p:blipFill>
        <p:spPr>
          <a:xfrm>
            <a:off x="952862" y="3289801"/>
            <a:ext cx="7433491" cy="2366416"/>
          </a:xfrm>
          <a:prstGeom prst="rect">
            <a:avLst/>
          </a:prstGeom>
        </p:spPr>
      </p:pic>
    </p:spTree>
    <p:extLst>
      <p:ext uri="{BB962C8B-B14F-4D97-AF65-F5344CB8AC3E}">
        <p14:creationId xmlns:p14="http://schemas.microsoft.com/office/powerpoint/2010/main" val="3882424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E16EBC-407B-407A-8F2A-540887A36007}"/>
              </a:ext>
            </a:extLst>
          </p:cNvPr>
          <p:cNvSpPr txBox="1"/>
          <p:nvPr/>
        </p:nvSpPr>
        <p:spPr>
          <a:xfrm>
            <a:off x="787038" y="723371"/>
            <a:ext cx="10486208" cy="703591"/>
          </a:xfrm>
          <a:prstGeom prst="rect">
            <a:avLst/>
          </a:prstGeom>
          <a:noFill/>
        </p:spPr>
        <p:txBody>
          <a:bodyPr wrap="square">
            <a:spAutoFit/>
          </a:bodyPr>
          <a:lstStyle/>
          <a:p>
            <a:pPr marL="342900" marR="0" lvl="0" indent="-342900" algn="just">
              <a:lnSpc>
                <a:spcPct val="115000"/>
              </a:lnSpc>
              <a:spcBef>
                <a:spcPts val="1200"/>
              </a:spcBef>
              <a:spcAft>
                <a:spcPts val="300"/>
              </a:spcAft>
              <a:buSzPts val="1000"/>
              <a:buFont typeface="Symbol" panose="05050102010706020507" pitchFamily="18" charset="2"/>
              <a:buChar char=""/>
              <a:tabLst>
                <a:tab pos="457200" algn="l"/>
              </a:tabLst>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The neighborhoods are further characterized as venues and venue categories. </a:t>
            </a:r>
            <a:r>
              <a:rPr lang="en-US" sz="1800" b="0" kern="1400" dirty="0">
                <a:solidFill>
                  <a:srgbClr val="061F57"/>
                </a:solidFill>
                <a:effectLst/>
                <a:latin typeface="Times New Roman" panose="02020603050405020304" pitchFamily="18" charset="0"/>
                <a:ea typeface="MS Gothic" panose="020B0609070205080204" pitchFamily="49" charset="-128"/>
                <a:cs typeface="Iskoola Pota" panose="020B0502040204020203" pitchFamily="34" charset="0"/>
              </a:rPr>
              <a:t>Put blue dots on Bucharest map to see centers of neighborhoods. </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73903617-01C4-47B6-B0C7-19DB7ADF81C6}"/>
              </a:ext>
            </a:extLst>
          </p:cNvPr>
          <p:cNvPicPr/>
          <p:nvPr/>
        </p:nvPicPr>
        <p:blipFill>
          <a:blip r:embed="rId2"/>
          <a:stretch>
            <a:fillRect/>
          </a:stretch>
        </p:blipFill>
        <p:spPr>
          <a:xfrm>
            <a:off x="1894113" y="1847849"/>
            <a:ext cx="8112035" cy="4004311"/>
          </a:xfrm>
          <a:prstGeom prst="rect">
            <a:avLst/>
          </a:prstGeom>
        </p:spPr>
      </p:pic>
    </p:spTree>
    <p:extLst>
      <p:ext uri="{BB962C8B-B14F-4D97-AF65-F5344CB8AC3E}">
        <p14:creationId xmlns:p14="http://schemas.microsoft.com/office/powerpoint/2010/main" val="2106230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BE73E9-7BE3-48E8-832D-4D6BA482E296}"/>
              </a:ext>
            </a:extLst>
          </p:cNvPr>
          <p:cNvPicPr/>
          <p:nvPr/>
        </p:nvPicPr>
        <p:blipFill>
          <a:blip r:embed="rId2"/>
          <a:stretch>
            <a:fillRect/>
          </a:stretch>
        </p:blipFill>
        <p:spPr>
          <a:xfrm>
            <a:off x="1802673" y="927463"/>
            <a:ext cx="8242663" cy="4728754"/>
          </a:xfrm>
          <a:prstGeom prst="rect">
            <a:avLst/>
          </a:prstGeom>
        </p:spPr>
      </p:pic>
    </p:spTree>
    <p:extLst>
      <p:ext uri="{BB962C8B-B14F-4D97-AF65-F5344CB8AC3E}">
        <p14:creationId xmlns:p14="http://schemas.microsoft.com/office/powerpoint/2010/main" val="63646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8F6C87-C79B-42BD-81F7-5BB912DFFA11}"/>
              </a:ext>
            </a:extLst>
          </p:cNvPr>
          <p:cNvSpPr txBox="1"/>
          <p:nvPr/>
        </p:nvSpPr>
        <p:spPr>
          <a:xfrm>
            <a:off x="857794" y="1732411"/>
            <a:ext cx="10476411" cy="4177875"/>
          </a:xfrm>
          <a:prstGeom prst="rect">
            <a:avLst/>
          </a:prstGeom>
          <a:noFill/>
        </p:spPr>
        <p:txBody>
          <a:bodyPr wrap="square">
            <a:spAutoFit/>
          </a:bodyPr>
          <a:lstStyle/>
          <a:p>
            <a:pPr marL="0" marR="0" algn="just">
              <a:lnSpc>
                <a:spcPct val="115000"/>
              </a:lnSpc>
              <a:spcBef>
                <a:spcPts val="0"/>
              </a:spcBef>
              <a:spcAft>
                <a:spcPts val="0"/>
              </a:spcAft>
            </a:pPr>
            <a:r>
              <a:rPr lang="en-US" sz="1400" b="1" dirty="0">
                <a:solidFill>
                  <a:srgbClr val="1F1F1F"/>
                </a:solidFill>
                <a:effectLst/>
                <a:latin typeface="Arial" panose="020B0604020202020204" pitchFamily="34" charset="0"/>
                <a:ea typeface="MS Mincho" panose="02020609040205080304" pitchFamily="49" charset="-128"/>
                <a:cs typeface="Iskoola Pota" panose="020B0502040204020203" pitchFamily="34" charset="0"/>
              </a:rPr>
              <a:t>Business problem</a:t>
            </a:r>
            <a:endParaRPr lang="en-US" sz="20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1800" b="0" dirty="0">
                <a:solidFill>
                  <a:srgbClr val="024F75"/>
                </a:solidFill>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20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1800" b="0" dirty="0">
                <a:solidFill>
                  <a:srgbClr val="024F75"/>
                </a:solidFill>
                <a:effectLst/>
                <a:latin typeface="Times New Roman" panose="02020603050405020304" pitchFamily="18" charset="0"/>
                <a:ea typeface="Times New Roman" panose="02020603050405020304" pitchFamily="18" charset="0"/>
                <a:cs typeface="Iskoola Pota" panose="020B0502040204020203" pitchFamily="34" charset="0"/>
              </a:rPr>
              <a:t>Every city is unique in their own way and give something new. </a:t>
            </a:r>
            <a:r>
              <a:rPr lang="en-US" sz="1800" b="0" dirty="0">
                <a:solidFill>
                  <a:srgbClr val="024F75"/>
                </a:solidFill>
                <a:effectLst/>
                <a:latin typeface="Times New Roman" panose="02020603050405020304" pitchFamily="18" charset="0"/>
                <a:ea typeface="MS Mincho" panose="02020609040205080304" pitchFamily="49" charset="-128"/>
                <a:cs typeface="Iskoola Pota" panose="020B0502040204020203" pitchFamily="34" charset="0"/>
              </a:rPr>
              <a:t>The city of New York is the most populous city in USA.  It is diverse and is the financial capital of USA. It is multicultural and rich in heritage and developed enough from a foreign perspective. </a:t>
            </a:r>
            <a:endParaRPr lang="en-US" sz="20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1800" b="0" dirty="0">
                <a:solidFill>
                  <a:srgbClr val="024F75"/>
                </a:solidFill>
                <a:effectLst/>
                <a:latin typeface="Times New Roman" panose="02020603050405020304" pitchFamily="18" charset="0"/>
                <a:ea typeface="MS Mincho" panose="02020609040205080304" pitchFamily="49" charset="-128"/>
                <a:cs typeface="Iskoola Pota" panose="020B0502040204020203" pitchFamily="34" charset="0"/>
              </a:rPr>
              <a:t>Toronto, the capital of Ontario is a major Canadian city. It is the most populous city in Canada and fourth most populous city in North America. </a:t>
            </a:r>
            <a:r>
              <a:rPr lang="en-US" sz="1800" b="0" dirty="0">
                <a:solidFill>
                  <a:srgbClr val="024F75"/>
                </a:solidFill>
                <a:effectLst/>
                <a:latin typeface="Times New Roman" panose="02020603050405020304" pitchFamily="18" charset="0"/>
                <a:ea typeface="Times New Roman" panose="02020603050405020304" pitchFamily="18" charset="0"/>
                <a:cs typeface="Iskoola Pota" panose="020B0502040204020203" pitchFamily="34" charset="0"/>
              </a:rPr>
              <a:t>Both cities are very diverse and are the financial capitals of their respective countries. </a:t>
            </a:r>
            <a:endParaRPr lang="en-US" sz="20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1800" b="0" dirty="0">
                <a:solidFill>
                  <a:srgbClr val="024F75"/>
                </a:solidFill>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20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1800" b="0" dirty="0">
                <a:solidFill>
                  <a:srgbClr val="024F75"/>
                </a:solidFill>
                <a:effectLst/>
                <a:latin typeface="Times New Roman" panose="02020603050405020304" pitchFamily="18" charset="0"/>
                <a:ea typeface="Times New Roman" panose="02020603050405020304" pitchFamily="18" charset="0"/>
                <a:cs typeface="Iskoola Pota" panose="020B0502040204020203" pitchFamily="34" charset="0"/>
              </a:rPr>
              <a:t>Today Tourism is one of the most essential components of the economy. Most often people would like to visit countries which are having friendly environment.</a:t>
            </a:r>
            <a:r>
              <a:rPr lang="en-US" sz="2000" b="0" dirty="0">
                <a:solidFill>
                  <a:srgbClr val="024F75"/>
                </a:solidFill>
                <a:effectLst/>
                <a:latin typeface="Times New Roman" panose="02020603050405020304" pitchFamily="18" charset="0"/>
                <a:ea typeface="MS Mincho" panose="02020609040205080304" pitchFamily="49" charset="-128"/>
                <a:cs typeface="Iskoola Pota" panose="020B0502040204020203" pitchFamily="34" charset="0"/>
              </a:rPr>
              <a:t> T</a:t>
            </a:r>
            <a:r>
              <a:rPr lang="en-US" sz="1800" b="0" dirty="0">
                <a:solidFill>
                  <a:srgbClr val="024F75"/>
                </a:solidFill>
                <a:effectLst/>
                <a:latin typeface="Times New Roman" panose="02020603050405020304" pitchFamily="18" charset="0"/>
                <a:ea typeface="Times New Roman" panose="02020603050405020304" pitchFamily="18" charset="0"/>
                <a:cs typeface="Iskoola Pota" panose="020B0502040204020203" pitchFamily="34" charset="0"/>
              </a:rPr>
              <a:t>ourists always eager to travel to different places on the basis of available information. The comparison between two cities always support to choose the specific places according to their choice. </a:t>
            </a:r>
            <a:endParaRPr lang="en-US" sz="20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p:txBody>
      </p:sp>
      <p:sp>
        <p:nvSpPr>
          <p:cNvPr id="5" name="TextBox 4">
            <a:extLst>
              <a:ext uri="{FF2B5EF4-FFF2-40B4-BE49-F238E27FC236}">
                <a16:creationId xmlns:a16="http://schemas.microsoft.com/office/drawing/2014/main" id="{A1DAADC0-0C7B-4AD5-9EB7-D206E8A70363}"/>
              </a:ext>
            </a:extLst>
          </p:cNvPr>
          <p:cNvSpPr txBox="1"/>
          <p:nvPr/>
        </p:nvSpPr>
        <p:spPr>
          <a:xfrm>
            <a:off x="857794" y="738708"/>
            <a:ext cx="4180114" cy="707886"/>
          </a:xfrm>
          <a:prstGeom prst="rect">
            <a:avLst/>
          </a:prstGeom>
          <a:noFill/>
        </p:spPr>
        <p:txBody>
          <a:bodyPr wrap="square" rtlCol="0">
            <a:spAutoFit/>
          </a:bodyPr>
          <a:lstStyle/>
          <a:p>
            <a:r>
              <a:rPr lang="en-US" sz="4000" b="1" dirty="0">
                <a:latin typeface="Abadi" panose="020B0604020202020204" pitchFamily="34" charset="0"/>
              </a:rPr>
              <a:t>Introduction</a:t>
            </a:r>
          </a:p>
        </p:txBody>
      </p:sp>
    </p:spTree>
    <p:extLst>
      <p:ext uri="{BB962C8B-B14F-4D97-AF65-F5344CB8AC3E}">
        <p14:creationId xmlns:p14="http://schemas.microsoft.com/office/powerpoint/2010/main" val="245023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EBC684-EE95-4288-8E2D-15E6BBCF57DC}"/>
              </a:ext>
            </a:extLst>
          </p:cNvPr>
          <p:cNvSpPr txBox="1"/>
          <p:nvPr/>
        </p:nvSpPr>
        <p:spPr>
          <a:xfrm>
            <a:off x="917667" y="702895"/>
            <a:ext cx="6093822" cy="383823"/>
          </a:xfrm>
          <a:prstGeom prst="rect">
            <a:avLst/>
          </a:prstGeom>
          <a:noFill/>
        </p:spPr>
        <p:txBody>
          <a:bodyPr wrap="square">
            <a:spAutoFit/>
          </a:bodyPr>
          <a:lstStyle/>
          <a:p>
            <a:pPr marL="0" marR="0" algn="just">
              <a:lnSpc>
                <a:spcPct val="115000"/>
              </a:lnSpc>
              <a:spcBef>
                <a:spcPts val="1200"/>
              </a:spcBef>
              <a:spcAft>
                <a:spcPts val="300"/>
              </a:spcAft>
            </a:pPr>
            <a:r>
              <a:rPr lang="en-US" sz="1800" b="0"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rPr>
              <a:t>Manhattan venues</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72C8FFD6-B0C7-4BA3-AB13-ABE7A6E4CF98}"/>
              </a:ext>
            </a:extLst>
          </p:cNvPr>
          <p:cNvPicPr/>
          <p:nvPr/>
        </p:nvPicPr>
        <p:blipFill>
          <a:blip r:embed="rId2"/>
          <a:stretch>
            <a:fillRect/>
          </a:stretch>
        </p:blipFill>
        <p:spPr>
          <a:xfrm>
            <a:off x="378823" y="1316355"/>
            <a:ext cx="6801394" cy="4431302"/>
          </a:xfrm>
          <a:prstGeom prst="rect">
            <a:avLst/>
          </a:prstGeom>
        </p:spPr>
      </p:pic>
      <p:pic>
        <p:nvPicPr>
          <p:cNvPr id="5" name="Picture 4">
            <a:extLst>
              <a:ext uri="{FF2B5EF4-FFF2-40B4-BE49-F238E27FC236}">
                <a16:creationId xmlns:a16="http://schemas.microsoft.com/office/drawing/2014/main" id="{C998B6EB-B671-4FA0-869C-C6B70A906F14}"/>
              </a:ext>
            </a:extLst>
          </p:cNvPr>
          <p:cNvPicPr/>
          <p:nvPr/>
        </p:nvPicPr>
        <p:blipFill rotWithShape="1">
          <a:blip r:embed="rId3"/>
          <a:srcRect r="63388"/>
          <a:stretch/>
        </p:blipFill>
        <p:spPr>
          <a:xfrm>
            <a:off x="8088085" y="1561737"/>
            <a:ext cx="3381104" cy="4029166"/>
          </a:xfrm>
          <a:prstGeom prst="rect">
            <a:avLst/>
          </a:prstGeom>
        </p:spPr>
      </p:pic>
    </p:spTree>
    <p:extLst>
      <p:ext uri="{BB962C8B-B14F-4D97-AF65-F5344CB8AC3E}">
        <p14:creationId xmlns:p14="http://schemas.microsoft.com/office/powerpoint/2010/main" val="3129496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CF10B7-2F3F-4C20-91D9-F49038820A47}"/>
              </a:ext>
            </a:extLst>
          </p:cNvPr>
          <p:cNvSpPr txBox="1"/>
          <p:nvPr/>
        </p:nvSpPr>
        <p:spPr>
          <a:xfrm>
            <a:off x="760912" y="741474"/>
            <a:ext cx="6093822" cy="385042"/>
          </a:xfrm>
          <a:prstGeom prst="rect">
            <a:avLst/>
          </a:prstGeom>
          <a:noFill/>
        </p:spPr>
        <p:txBody>
          <a:bodyPr wrap="square">
            <a:spAutoFit/>
          </a:bodyPr>
          <a:lstStyle/>
          <a:p>
            <a:pPr marL="342900" marR="0" lvl="0" indent="-342900" algn="just">
              <a:lnSpc>
                <a:spcPct val="115000"/>
              </a:lnSpc>
              <a:spcBef>
                <a:spcPts val="1200"/>
              </a:spcBef>
              <a:spcAft>
                <a:spcPts val="300"/>
              </a:spcAft>
              <a:buFont typeface="Symbol" panose="05050102010706020507" pitchFamily="18" charset="2"/>
              <a:buChar char=""/>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The top 10 venues for each neighborhood were obtained.</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59E29C28-2ACA-40E3-BF5D-0FD19A9427CA}"/>
              </a:ext>
            </a:extLst>
          </p:cNvPr>
          <p:cNvPicPr/>
          <p:nvPr/>
        </p:nvPicPr>
        <p:blipFill>
          <a:blip r:embed="rId2"/>
          <a:stretch>
            <a:fillRect/>
          </a:stretch>
        </p:blipFill>
        <p:spPr>
          <a:xfrm>
            <a:off x="862149" y="1642064"/>
            <a:ext cx="10254342" cy="3909650"/>
          </a:xfrm>
          <a:prstGeom prst="rect">
            <a:avLst/>
          </a:prstGeom>
        </p:spPr>
      </p:pic>
    </p:spTree>
    <p:extLst>
      <p:ext uri="{BB962C8B-B14F-4D97-AF65-F5344CB8AC3E}">
        <p14:creationId xmlns:p14="http://schemas.microsoft.com/office/powerpoint/2010/main" val="3936974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AF4899-3EAF-4D7A-90C6-1D2907AC1D9B}"/>
              </a:ext>
            </a:extLst>
          </p:cNvPr>
          <p:cNvSpPr txBox="1"/>
          <p:nvPr/>
        </p:nvSpPr>
        <p:spPr>
          <a:xfrm>
            <a:off x="839289" y="724469"/>
            <a:ext cx="10329454" cy="1319144"/>
          </a:xfrm>
          <a:prstGeom prst="rect">
            <a:avLst/>
          </a:prstGeom>
          <a:noFill/>
        </p:spPr>
        <p:txBody>
          <a:bodyPr wrap="square">
            <a:spAutoFit/>
          </a:bodyPr>
          <a:lstStyle/>
          <a:p>
            <a:pPr marL="0" marR="0" fontAlgn="base">
              <a:spcBef>
                <a:spcPts val="0"/>
              </a:spcBef>
              <a:spcAft>
                <a:spcPts val="1200"/>
              </a:spcAft>
            </a:pPr>
            <a:r>
              <a:rPr lang="en-US" sz="2000" b="1" dirty="0">
                <a:solidFill>
                  <a:srgbClr val="00B050"/>
                </a:solidFill>
                <a:effectLst/>
                <a:latin typeface="Times New Roman" panose="02020603050405020304" pitchFamily="18" charset="0"/>
                <a:ea typeface="MS Gothic" panose="020B0609070205080204" pitchFamily="49" charset="-128"/>
                <a:cs typeface="Iskoola Pota" panose="020B0502040204020203" pitchFamily="34" charset="0"/>
              </a:rPr>
              <a:t>Clustering Neighborhoods – Manhattan, New York</a:t>
            </a:r>
            <a:endParaRPr lang="en-US" sz="2000" b="1" dirty="0">
              <a:solidFill>
                <a:srgbClr val="00B050"/>
              </a:solidFill>
              <a:effectLst/>
              <a:latin typeface="Calibri" panose="020F0502020204030204" pitchFamily="34" charset="0"/>
              <a:ea typeface="MS Mincho" panose="02020609040205080304" pitchFamily="49" charset="-128"/>
              <a:cs typeface="Iskoola Pota" panose="020B0502040204020203" pitchFamily="34" charset="0"/>
            </a:endParaRPr>
          </a:p>
          <a:p>
            <a:pPr marL="342900" marR="0" lvl="0" indent="-342900" algn="just">
              <a:lnSpc>
                <a:spcPct val="115000"/>
              </a:lnSpc>
              <a:spcBef>
                <a:spcPts val="1200"/>
              </a:spcBef>
              <a:spcAft>
                <a:spcPts val="300"/>
              </a:spcAft>
              <a:buFont typeface="Symbol" panose="05050102010706020507" pitchFamily="18" charset="2"/>
              <a:buChar char=""/>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A new data frame was created including the cluster labels as well as the top 10 venues for each neighborhood.</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63B4D9A2-8D95-406F-BE7B-A598BEF302BE}"/>
              </a:ext>
            </a:extLst>
          </p:cNvPr>
          <p:cNvPicPr/>
          <p:nvPr/>
        </p:nvPicPr>
        <p:blipFill>
          <a:blip r:embed="rId2"/>
          <a:stretch>
            <a:fillRect/>
          </a:stretch>
        </p:blipFill>
        <p:spPr>
          <a:xfrm>
            <a:off x="839289" y="2396172"/>
            <a:ext cx="10329454" cy="3455988"/>
          </a:xfrm>
          <a:prstGeom prst="rect">
            <a:avLst/>
          </a:prstGeom>
        </p:spPr>
      </p:pic>
    </p:spTree>
    <p:extLst>
      <p:ext uri="{BB962C8B-B14F-4D97-AF65-F5344CB8AC3E}">
        <p14:creationId xmlns:p14="http://schemas.microsoft.com/office/powerpoint/2010/main" val="335387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63541F-418C-42AF-9F4C-9738F0F6EB38}"/>
              </a:ext>
            </a:extLst>
          </p:cNvPr>
          <p:cNvSpPr txBox="1"/>
          <p:nvPr/>
        </p:nvSpPr>
        <p:spPr>
          <a:xfrm>
            <a:off x="643346" y="299781"/>
            <a:ext cx="6093822" cy="1317092"/>
          </a:xfrm>
          <a:prstGeom prst="rect">
            <a:avLst/>
          </a:prstGeom>
          <a:noFill/>
        </p:spPr>
        <p:txBody>
          <a:bodyPr wrap="square">
            <a:spAutoFit/>
          </a:bodyPr>
          <a:lstStyle/>
          <a:p>
            <a:pPr marL="0" marR="0">
              <a:lnSpc>
                <a:spcPct val="115000"/>
              </a:lnSpc>
              <a:spcBef>
                <a:spcPts val="1200"/>
              </a:spcBef>
              <a:spcAft>
                <a:spcPts val="300"/>
              </a:spcAft>
            </a:pPr>
            <a:r>
              <a:rPr lang="en-US" sz="36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rPr>
              <a:t>Results</a:t>
            </a:r>
          </a:p>
          <a:p>
            <a:pPr algn="just">
              <a:lnSpc>
                <a:spcPct val="115000"/>
              </a:lnSpc>
              <a:spcBef>
                <a:spcPts val="1200"/>
              </a:spcBef>
              <a:spcAft>
                <a:spcPts val="300"/>
              </a:spcAft>
            </a:pPr>
            <a:r>
              <a:rPr lang="en-US" sz="1800" b="1"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Downtown Toronto - </a:t>
            </a:r>
            <a:r>
              <a:rPr lang="en-US" sz="2400" dirty="0">
                <a:solidFill>
                  <a:srgbClr val="082A75"/>
                </a:solidFill>
                <a:effectLst/>
                <a:latin typeface="Times New Roman" panose="02020603050405020304" pitchFamily="18" charset="0"/>
                <a:ea typeface="Times New Roman" panose="02020603050405020304" pitchFamily="18" charset="0"/>
              </a:rPr>
              <a:t>Cluster Map </a:t>
            </a:r>
            <a:endParaRPr lang="en-US" sz="3600" dirty="0"/>
          </a:p>
        </p:txBody>
      </p:sp>
      <p:pic>
        <p:nvPicPr>
          <p:cNvPr id="4" name="Picture 3">
            <a:extLst>
              <a:ext uri="{FF2B5EF4-FFF2-40B4-BE49-F238E27FC236}">
                <a16:creationId xmlns:a16="http://schemas.microsoft.com/office/drawing/2014/main" id="{300D2DD1-D8B2-480B-89F5-A63AFC704C41}"/>
              </a:ext>
            </a:extLst>
          </p:cNvPr>
          <p:cNvPicPr/>
          <p:nvPr/>
        </p:nvPicPr>
        <p:blipFill>
          <a:blip r:embed="rId2"/>
          <a:stretch>
            <a:fillRect/>
          </a:stretch>
        </p:blipFill>
        <p:spPr>
          <a:xfrm>
            <a:off x="2090057" y="1867990"/>
            <a:ext cx="8138160" cy="4010296"/>
          </a:xfrm>
          <a:prstGeom prst="rect">
            <a:avLst/>
          </a:prstGeom>
        </p:spPr>
      </p:pic>
    </p:spTree>
    <p:extLst>
      <p:ext uri="{BB962C8B-B14F-4D97-AF65-F5344CB8AC3E}">
        <p14:creationId xmlns:p14="http://schemas.microsoft.com/office/powerpoint/2010/main" val="3136715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80D98B-14F2-4D69-91FF-D67BF0FF4547}"/>
              </a:ext>
            </a:extLst>
          </p:cNvPr>
          <p:cNvSpPr txBox="1"/>
          <p:nvPr/>
        </p:nvSpPr>
        <p:spPr>
          <a:xfrm>
            <a:off x="695597" y="424582"/>
            <a:ext cx="10499271" cy="1583510"/>
          </a:xfrm>
          <a:prstGeom prst="rect">
            <a:avLst/>
          </a:prstGeom>
          <a:noFill/>
        </p:spPr>
        <p:txBody>
          <a:bodyPr wrap="square">
            <a:spAutoFit/>
          </a:bodyPr>
          <a:lstStyle/>
          <a:p>
            <a:pPr marL="0" marR="0" algn="just">
              <a:lnSpc>
                <a:spcPct val="115000"/>
              </a:lnSpc>
              <a:spcBef>
                <a:spcPts val="1200"/>
              </a:spcBef>
              <a:spcAft>
                <a:spcPts val="300"/>
              </a:spcAft>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Now, we can examine each cluster and determine the discriminating venue categories that distinguish each cluster. Based on the defining categories, we can then assign a name to each cluster.</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a:p>
            <a:pPr marL="0" marR="0">
              <a:spcBef>
                <a:spcPts val="0"/>
              </a:spcBef>
              <a:spcAft>
                <a:spcPts val="600"/>
              </a:spcAft>
            </a:pPr>
            <a:r>
              <a:rPr lang="en-US" sz="2400" b="1" dirty="0">
                <a:solidFill>
                  <a:srgbClr val="000000"/>
                </a:solidFill>
                <a:effectLst/>
                <a:latin typeface="Arial" panose="020B0604020202020204" pitchFamily="34" charset="0"/>
                <a:ea typeface="MS Gothic" panose="020B0609070205080204" pitchFamily="49" charset="-128"/>
                <a:cs typeface="Iskoola Pota" panose="020B0502040204020203" pitchFamily="34" charset="0"/>
              </a:rPr>
              <a:t> </a:t>
            </a:r>
            <a:endParaRPr lang="en-US" sz="28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a:p>
            <a:pPr marL="0" marR="0">
              <a:spcBef>
                <a:spcPts val="0"/>
              </a:spcBef>
              <a:spcAft>
                <a:spcPts val="600"/>
              </a:spcAft>
            </a:pPr>
            <a:r>
              <a:rPr lang="en-US" sz="2400" b="1" dirty="0">
                <a:solidFill>
                  <a:srgbClr val="000000"/>
                </a:solidFill>
                <a:effectLst/>
                <a:latin typeface="Arial" panose="020B0604020202020204" pitchFamily="34" charset="0"/>
                <a:ea typeface="MS Gothic" panose="020B0609070205080204" pitchFamily="49" charset="-128"/>
                <a:cs typeface="Iskoola Pota" panose="020B0502040204020203" pitchFamily="34" charset="0"/>
              </a:rPr>
              <a:t>Cluster 1 (Restaurant, Café, Bar, Gym)</a:t>
            </a:r>
            <a:endParaRPr lang="en-US" sz="28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F796FAD1-2D15-47C4-AB41-263ED798F45F}"/>
              </a:ext>
            </a:extLst>
          </p:cNvPr>
          <p:cNvPicPr/>
          <p:nvPr/>
        </p:nvPicPr>
        <p:blipFill>
          <a:blip r:embed="rId2"/>
          <a:stretch>
            <a:fillRect/>
          </a:stretch>
        </p:blipFill>
        <p:spPr>
          <a:xfrm>
            <a:off x="1123406" y="2328862"/>
            <a:ext cx="9810205" cy="3288167"/>
          </a:xfrm>
          <a:prstGeom prst="rect">
            <a:avLst/>
          </a:prstGeom>
        </p:spPr>
      </p:pic>
    </p:spTree>
    <p:extLst>
      <p:ext uri="{BB962C8B-B14F-4D97-AF65-F5344CB8AC3E}">
        <p14:creationId xmlns:p14="http://schemas.microsoft.com/office/powerpoint/2010/main" val="1941731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0D23D2-1A94-4813-BD8D-4E0FB4ACBE4A}"/>
              </a:ext>
            </a:extLst>
          </p:cNvPr>
          <p:cNvSpPr txBox="1"/>
          <p:nvPr/>
        </p:nvSpPr>
        <p:spPr>
          <a:xfrm>
            <a:off x="800101" y="866894"/>
            <a:ext cx="6093822" cy="369332"/>
          </a:xfrm>
          <a:prstGeom prst="rect">
            <a:avLst/>
          </a:prstGeom>
          <a:noFill/>
        </p:spPr>
        <p:txBody>
          <a:bodyPr wrap="square">
            <a:spAutoFit/>
          </a:bodyPr>
          <a:lstStyle/>
          <a:p>
            <a:pPr marL="0" marR="0">
              <a:spcBef>
                <a:spcPts val="0"/>
              </a:spcBef>
              <a:spcAft>
                <a:spcPts val="600"/>
              </a:spcAft>
            </a:pPr>
            <a:r>
              <a:rPr lang="en-US" sz="1800" b="1" dirty="0">
                <a:solidFill>
                  <a:srgbClr val="000000"/>
                </a:solidFill>
                <a:effectLst/>
                <a:latin typeface="Arial" panose="020B0604020202020204" pitchFamily="34" charset="0"/>
                <a:ea typeface="MS Gothic" panose="020B0609070205080204" pitchFamily="49" charset="-128"/>
                <a:cs typeface="Iskoola Pota" panose="020B0502040204020203" pitchFamily="34" charset="0"/>
              </a:rPr>
              <a:t>Cluster 2 (Park, Shops, Playground, Gym)</a:t>
            </a:r>
            <a:endParaRPr lang="en-US" sz="20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912647AD-2619-416C-958D-4B8061CEA23A}"/>
              </a:ext>
            </a:extLst>
          </p:cNvPr>
          <p:cNvPicPr/>
          <p:nvPr/>
        </p:nvPicPr>
        <p:blipFill>
          <a:blip r:embed="rId2"/>
          <a:stretch>
            <a:fillRect/>
          </a:stretch>
        </p:blipFill>
        <p:spPr>
          <a:xfrm>
            <a:off x="666205" y="1478393"/>
            <a:ext cx="10332720" cy="3901214"/>
          </a:xfrm>
          <a:prstGeom prst="rect">
            <a:avLst/>
          </a:prstGeom>
        </p:spPr>
      </p:pic>
    </p:spTree>
    <p:extLst>
      <p:ext uri="{BB962C8B-B14F-4D97-AF65-F5344CB8AC3E}">
        <p14:creationId xmlns:p14="http://schemas.microsoft.com/office/powerpoint/2010/main" val="3022944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41E27E-5DF2-498F-9777-7B5225D96120}"/>
              </a:ext>
            </a:extLst>
          </p:cNvPr>
          <p:cNvSpPr txBox="1"/>
          <p:nvPr/>
        </p:nvSpPr>
        <p:spPr>
          <a:xfrm>
            <a:off x="839289" y="997523"/>
            <a:ext cx="6093822" cy="369332"/>
          </a:xfrm>
          <a:prstGeom prst="rect">
            <a:avLst/>
          </a:prstGeom>
          <a:noFill/>
        </p:spPr>
        <p:txBody>
          <a:bodyPr wrap="square">
            <a:spAutoFit/>
          </a:bodyPr>
          <a:lstStyle/>
          <a:p>
            <a:pPr marL="0" marR="0">
              <a:spcBef>
                <a:spcPts val="0"/>
              </a:spcBef>
              <a:spcAft>
                <a:spcPts val="600"/>
              </a:spcAft>
            </a:pPr>
            <a:r>
              <a:rPr lang="en-US" sz="1800" b="1" dirty="0">
                <a:solidFill>
                  <a:srgbClr val="000000"/>
                </a:solidFill>
                <a:effectLst/>
                <a:latin typeface="Arial" panose="020B0604020202020204" pitchFamily="34" charset="0"/>
                <a:ea typeface="MS Gothic" panose="020B0609070205080204" pitchFamily="49" charset="-128"/>
                <a:cs typeface="Iskoola Pota" panose="020B0502040204020203" pitchFamily="34" charset="0"/>
              </a:rPr>
              <a:t>Cluster 3 (Airport, Harbor)</a:t>
            </a:r>
            <a:endParaRPr lang="en-US" sz="20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246E401A-AB2A-47CF-BC93-9864FE1CAC3D}"/>
              </a:ext>
            </a:extLst>
          </p:cNvPr>
          <p:cNvPicPr/>
          <p:nvPr/>
        </p:nvPicPr>
        <p:blipFill>
          <a:blip r:embed="rId2"/>
          <a:stretch>
            <a:fillRect/>
          </a:stretch>
        </p:blipFill>
        <p:spPr>
          <a:xfrm>
            <a:off x="981891" y="2358072"/>
            <a:ext cx="10043159" cy="2462122"/>
          </a:xfrm>
          <a:prstGeom prst="rect">
            <a:avLst/>
          </a:prstGeom>
        </p:spPr>
      </p:pic>
    </p:spTree>
    <p:extLst>
      <p:ext uri="{BB962C8B-B14F-4D97-AF65-F5344CB8AC3E}">
        <p14:creationId xmlns:p14="http://schemas.microsoft.com/office/powerpoint/2010/main" val="2870319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ACE518-C869-4C89-BEBE-F99E14282F7B}"/>
              </a:ext>
            </a:extLst>
          </p:cNvPr>
          <p:cNvSpPr txBox="1"/>
          <p:nvPr/>
        </p:nvSpPr>
        <p:spPr>
          <a:xfrm>
            <a:off x="891540" y="780647"/>
            <a:ext cx="8370025" cy="369332"/>
          </a:xfrm>
          <a:prstGeom prst="rect">
            <a:avLst/>
          </a:prstGeom>
          <a:noFill/>
        </p:spPr>
        <p:txBody>
          <a:bodyPr wrap="square">
            <a:spAutoFit/>
          </a:bodyPr>
          <a:lstStyle/>
          <a:p>
            <a:pPr marL="0" marR="0">
              <a:spcBef>
                <a:spcPts val="0"/>
              </a:spcBef>
              <a:spcAft>
                <a:spcPts val="600"/>
              </a:spcAft>
            </a:pPr>
            <a:r>
              <a:rPr lang="en-US" sz="1800" b="1" dirty="0">
                <a:solidFill>
                  <a:srgbClr val="000000"/>
                </a:solidFill>
                <a:effectLst/>
                <a:latin typeface="Arial" panose="020B0604020202020204" pitchFamily="34" charset="0"/>
                <a:ea typeface="MS Gothic" panose="020B0609070205080204" pitchFamily="49" charset="-128"/>
                <a:cs typeface="Iskoola Pota" panose="020B0502040204020203" pitchFamily="34" charset="0"/>
              </a:rPr>
              <a:t>Cluster 4 (Restaurant, Spa, Pub, Museum, Night Club, Park)</a:t>
            </a:r>
            <a:endParaRPr lang="en-US" sz="20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38837A61-8166-46A1-9E6A-9934F4A30909}"/>
              </a:ext>
            </a:extLst>
          </p:cNvPr>
          <p:cNvPicPr/>
          <p:nvPr/>
        </p:nvPicPr>
        <p:blipFill>
          <a:blip r:embed="rId2"/>
          <a:stretch>
            <a:fillRect/>
          </a:stretch>
        </p:blipFill>
        <p:spPr>
          <a:xfrm>
            <a:off x="1045029" y="1502230"/>
            <a:ext cx="9784080" cy="4114800"/>
          </a:xfrm>
          <a:prstGeom prst="rect">
            <a:avLst/>
          </a:prstGeom>
        </p:spPr>
      </p:pic>
    </p:spTree>
    <p:extLst>
      <p:ext uri="{BB962C8B-B14F-4D97-AF65-F5344CB8AC3E}">
        <p14:creationId xmlns:p14="http://schemas.microsoft.com/office/powerpoint/2010/main" val="2234374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6C232D-4090-49EA-8081-5DB30EF0DEB9}"/>
              </a:ext>
            </a:extLst>
          </p:cNvPr>
          <p:cNvSpPr txBox="1"/>
          <p:nvPr/>
        </p:nvSpPr>
        <p:spPr>
          <a:xfrm>
            <a:off x="1009106" y="1102026"/>
            <a:ext cx="6093822" cy="369332"/>
          </a:xfrm>
          <a:prstGeom prst="rect">
            <a:avLst/>
          </a:prstGeom>
          <a:noFill/>
        </p:spPr>
        <p:txBody>
          <a:bodyPr wrap="square">
            <a:spAutoFit/>
          </a:bodyPr>
          <a:lstStyle/>
          <a:p>
            <a:pPr marL="0" marR="0">
              <a:spcBef>
                <a:spcPts val="0"/>
              </a:spcBef>
              <a:spcAft>
                <a:spcPts val="600"/>
              </a:spcAft>
            </a:pPr>
            <a:r>
              <a:rPr lang="en-US" sz="1800" b="1" dirty="0">
                <a:solidFill>
                  <a:srgbClr val="000000"/>
                </a:solidFill>
                <a:effectLst/>
                <a:latin typeface="Arial" panose="020B0604020202020204" pitchFamily="34" charset="0"/>
                <a:ea typeface="MS Gothic" panose="020B0609070205080204" pitchFamily="49" charset="-128"/>
                <a:cs typeface="Iskoola Pota" panose="020B0502040204020203" pitchFamily="34" charset="0"/>
              </a:rPr>
              <a:t>Cluster 5 (Basketball Stadium, Market, Bar, Seafood)</a:t>
            </a:r>
            <a:endParaRPr lang="en-US" sz="20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18468CE5-EE3A-4BF3-B1EE-6AB0DD579591}"/>
              </a:ext>
            </a:extLst>
          </p:cNvPr>
          <p:cNvPicPr/>
          <p:nvPr/>
        </p:nvPicPr>
        <p:blipFill>
          <a:blip r:embed="rId2"/>
          <a:stretch>
            <a:fillRect/>
          </a:stretch>
        </p:blipFill>
        <p:spPr>
          <a:xfrm>
            <a:off x="901337" y="2090420"/>
            <a:ext cx="10019212" cy="2181134"/>
          </a:xfrm>
          <a:prstGeom prst="rect">
            <a:avLst/>
          </a:prstGeom>
        </p:spPr>
      </p:pic>
    </p:spTree>
    <p:extLst>
      <p:ext uri="{BB962C8B-B14F-4D97-AF65-F5344CB8AC3E}">
        <p14:creationId xmlns:p14="http://schemas.microsoft.com/office/powerpoint/2010/main" val="3200275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4447D8-61A6-4C23-A763-6F1F539D9679}"/>
              </a:ext>
            </a:extLst>
          </p:cNvPr>
          <p:cNvSpPr txBox="1"/>
          <p:nvPr/>
        </p:nvSpPr>
        <p:spPr>
          <a:xfrm>
            <a:off x="787038" y="867877"/>
            <a:ext cx="6093822" cy="811504"/>
          </a:xfrm>
          <a:prstGeom prst="rect">
            <a:avLst/>
          </a:prstGeom>
          <a:noFill/>
        </p:spPr>
        <p:txBody>
          <a:bodyPr wrap="square">
            <a:spAutoFit/>
          </a:bodyPr>
          <a:lstStyle/>
          <a:p>
            <a:pPr marL="0" marR="0">
              <a:lnSpc>
                <a:spcPct val="115000"/>
              </a:lnSpc>
              <a:spcBef>
                <a:spcPts val="0"/>
              </a:spcBef>
              <a:spcAft>
                <a:spcPts val="750"/>
              </a:spcAft>
            </a:pPr>
            <a:r>
              <a:rPr lang="en-US" sz="1800" b="1" dirty="0">
                <a:solidFill>
                  <a:srgbClr val="061F58"/>
                </a:solidFill>
                <a:effectLst/>
                <a:latin typeface="Arial" panose="020B0604020202020204" pitchFamily="34" charset="0"/>
                <a:ea typeface="Times New Roman" panose="02020603050405020304" pitchFamily="18" charset="0"/>
                <a:cs typeface="Iskoola Pota" panose="020B0502040204020203" pitchFamily="34" charset="0"/>
              </a:rPr>
              <a:t>Manhattan New York</a:t>
            </a:r>
            <a:endParaRPr lang="en-US" sz="18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nSpc>
                <a:spcPct val="115000"/>
              </a:lnSpc>
              <a:spcBef>
                <a:spcPts val="0"/>
              </a:spcBef>
              <a:spcAft>
                <a:spcPts val="750"/>
              </a:spcAft>
            </a:pPr>
            <a:r>
              <a:rPr lang="en-US" sz="1800" b="0" dirty="0">
                <a:solidFill>
                  <a:srgbClr val="061F58"/>
                </a:solidFill>
                <a:effectLst/>
                <a:latin typeface="Arial" panose="020B0604020202020204" pitchFamily="34" charset="0"/>
                <a:ea typeface="Times New Roman" panose="02020603050405020304" pitchFamily="18" charset="0"/>
                <a:cs typeface="Iskoola Pota" panose="020B0502040204020203" pitchFamily="34" charset="0"/>
              </a:rPr>
              <a:t>Cluster map</a:t>
            </a:r>
            <a:endParaRPr lang="en-US" sz="18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663A00BD-6CBF-454D-A513-180088B804A7}"/>
              </a:ext>
            </a:extLst>
          </p:cNvPr>
          <p:cNvPicPr/>
          <p:nvPr/>
        </p:nvPicPr>
        <p:blipFill>
          <a:blip r:embed="rId2"/>
          <a:stretch>
            <a:fillRect/>
          </a:stretch>
        </p:blipFill>
        <p:spPr>
          <a:xfrm>
            <a:off x="1149531" y="1901825"/>
            <a:ext cx="9771017" cy="4088298"/>
          </a:xfrm>
          <a:prstGeom prst="rect">
            <a:avLst/>
          </a:prstGeom>
        </p:spPr>
      </p:pic>
    </p:spTree>
    <p:extLst>
      <p:ext uri="{BB962C8B-B14F-4D97-AF65-F5344CB8AC3E}">
        <p14:creationId xmlns:p14="http://schemas.microsoft.com/office/powerpoint/2010/main" val="311468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96AC79D-89FF-4B39-B8AB-1D348B9982A1}"/>
              </a:ext>
            </a:extLst>
          </p:cNvPr>
          <p:cNvSpPr txBox="1"/>
          <p:nvPr/>
        </p:nvSpPr>
        <p:spPr>
          <a:xfrm>
            <a:off x="1035231" y="1196197"/>
            <a:ext cx="9467305" cy="2266005"/>
          </a:xfrm>
          <a:prstGeom prst="rect">
            <a:avLst/>
          </a:prstGeom>
          <a:noFill/>
        </p:spPr>
        <p:txBody>
          <a:bodyPr wrap="square">
            <a:spAutoFit/>
          </a:bodyPr>
          <a:lstStyle/>
          <a:p>
            <a:pPr marL="0" marR="0" algn="just">
              <a:lnSpc>
                <a:spcPct val="115000"/>
              </a:lnSpc>
              <a:spcBef>
                <a:spcPts val="0"/>
              </a:spcBef>
              <a:spcAft>
                <a:spcPts val="0"/>
              </a:spcAft>
            </a:pPr>
            <a:r>
              <a:rPr lang="en-US" sz="3200" b="1" dirty="0">
                <a:solidFill>
                  <a:srgbClr val="1F1F1F"/>
                </a:solidFill>
                <a:effectLst/>
                <a:latin typeface="Arial" panose="020B0604020202020204" pitchFamily="34" charset="0"/>
                <a:ea typeface="MS Mincho" panose="02020609040205080304" pitchFamily="49" charset="-128"/>
                <a:cs typeface="Iskoola Pota" panose="020B0502040204020203" pitchFamily="34" charset="0"/>
              </a:rPr>
              <a:t>Who would be interested?</a:t>
            </a:r>
            <a:endParaRPr lang="en-US" sz="44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1800" b="0" dirty="0">
                <a:solidFill>
                  <a:srgbClr val="024F75"/>
                </a:solidFill>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20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1800" b="0" dirty="0">
                <a:solidFill>
                  <a:srgbClr val="024F75"/>
                </a:solidFill>
                <a:effectLst/>
                <a:latin typeface="Times New Roman" panose="02020603050405020304" pitchFamily="18" charset="0"/>
                <a:ea typeface="Times New Roman" panose="02020603050405020304" pitchFamily="18" charset="0"/>
                <a:cs typeface="Iskoola Pota" panose="020B0502040204020203" pitchFamily="34" charset="0"/>
              </a:rPr>
              <a:t>Jane is a tourist, and she needs to explore how much these two cities, New York and Toronto are similar or dissimilar in aspects from a tourist point of view regarding food, accommodation, beautiful places etc. and to get more helpful information when making decisions about where to travel.</a:t>
            </a:r>
            <a:endParaRPr lang="en-US" sz="20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nSpc>
                <a:spcPct val="115000"/>
              </a:lnSpc>
              <a:spcBef>
                <a:spcPts val="0"/>
              </a:spcBef>
              <a:spcAft>
                <a:spcPts val="0"/>
              </a:spcAft>
            </a:pPr>
            <a:r>
              <a:rPr lang="en-US" sz="20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rPr>
              <a:t> </a:t>
            </a:r>
          </a:p>
        </p:txBody>
      </p:sp>
    </p:spTree>
    <p:extLst>
      <p:ext uri="{BB962C8B-B14F-4D97-AF65-F5344CB8AC3E}">
        <p14:creationId xmlns:p14="http://schemas.microsoft.com/office/powerpoint/2010/main" val="3704770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BCD886-CFB0-4322-B94F-F402A0667FBB}"/>
              </a:ext>
            </a:extLst>
          </p:cNvPr>
          <p:cNvSpPr txBox="1"/>
          <p:nvPr/>
        </p:nvSpPr>
        <p:spPr>
          <a:xfrm>
            <a:off x="878478" y="872087"/>
            <a:ext cx="8448402" cy="369332"/>
          </a:xfrm>
          <a:prstGeom prst="rect">
            <a:avLst/>
          </a:prstGeom>
          <a:noFill/>
        </p:spPr>
        <p:txBody>
          <a:bodyPr wrap="square">
            <a:spAutoFit/>
          </a:bodyPr>
          <a:lstStyle/>
          <a:p>
            <a:pPr marL="0" marR="0">
              <a:spcBef>
                <a:spcPts val="0"/>
              </a:spcBef>
              <a:spcAft>
                <a:spcPts val="600"/>
              </a:spcAft>
            </a:pPr>
            <a:r>
              <a:rPr lang="en-US" sz="1800" b="1" dirty="0">
                <a:solidFill>
                  <a:srgbClr val="000000"/>
                </a:solidFill>
                <a:effectLst/>
                <a:latin typeface="Arial" panose="020B0604020202020204" pitchFamily="34" charset="0"/>
                <a:ea typeface="MS Gothic" panose="020B0609070205080204" pitchFamily="49" charset="-128"/>
                <a:cs typeface="Iskoola Pota" panose="020B0502040204020203" pitchFamily="34" charset="0"/>
              </a:rPr>
              <a:t>Cluster 1 (Restaurant, Café, Theater, Gym, Bar, Coffee Shop)</a:t>
            </a:r>
            <a:endParaRPr lang="en-US" sz="20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F191AFD4-218C-4780-8435-C16EAEB59E33}"/>
              </a:ext>
            </a:extLst>
          </p:cNvPr>
          <p:cNvPicPr/>
          <p:nvPr/>
        </p:nvPicPr>
        <p:blipFill>
          <a:blip r:embed="rId2"/>
          <a:stretch>
            <a:fillRect/>
          </a:stretch>
        </p:blipFill>
        <p:spPr>
          <a:xfrm>
            <a:off x="878478" y="1423851"/>
            <a:ext cx="10525396" cy="4153989"/>
          </a:xfrm>
          <a:prstGeom prst="rect">
            <a:avLst/>
          </a:prstGeom>
        </p:spPr>
      </p:pic>
    </p:spTree>
    <p:extLst>
      <p:ext uri="{BB962C8B-B14F-4D97-AF65-F5344CB8AC3E}">
        <p14:creationId xmlns:p14="http://schemas.microsoft.com/office/powerpoint/2010/main" val="1233134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BA1F46-2FF3-454A-A321-CF2A9F8441C3}"/>
              </a:ext>
            </a:extLst>
          </p:cNvPr>
          <p:cNvSpPr txBox="1"/>
          <p:nvPr/>
        </p:nvSpPr>
        <p:spPr>
          <a:xfrm>
            <a:off x="982981" y="872087"/>
            <a:ext cx="8330836" cy="369332"/>
          </a:xfrm>
          <a:prstGeom prst="rect">
            <a:avLst/>
          </a:prstGeom>
          <a:noFill/>
        </p:spPr>
        <p:txBody>
          <a:bodyPr wrap="square">
            <a:spAutoFit/>
          </a:bodyPr>
          <a:lstStyle/>
          <a:p>
            <a:pPr marL="0" marR="0">
              <a:spcBef>
                <a:spcPts val="0"/>
              </a:spcBef>
              <a:spcAft>
                <a:spcPts val="600"/>
              </a:spcAft>
            </a:pPr>
            <a:r>
              <a:rPr lang="en-US" sz="1800" b="1" dirty="0">
                <a:solidFill>
                  <a:srgbClr val="000000"/>
                </a:solidFill>
                <a:effectLst/>
                <a:latin typeface="Arial" panose="020B0604020202020204" pitchFamily="34" charset="0"/>
                <a:ea typeface="MS Gothic" panose="020B0609070205080204" pitchFamily="49" charset="-128"/>
                <a:cs typeface="Iskoola Pota" panose="020B0502040204020203" pitchFamily="34" charset="0"/>
              </a:rPr>
              <a:t>Cluster 2 (Restaurant, Seafood, Bar, Gym, Spa, Park, Museum)</a:t>
            </a:r>
            <a:endParaRPr lang="en-US" sz="20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921CF057-042C-4BD5-8D5F-8ECF9F275621}"/>
              </a:ext>
            </a:extLst>
          </p:cNvPr>
          <p:cNvPicPr/>
          <p:nvPr/>
        </p:nvPicPr>
        <p:blipFill>
          <a:blip r:embed="rId2"/>
          <a:stretch>
            <a:fillRect/>
          </a:stretch>
        </p:blipFill>
        <p:spPr>
          <a:xfrm>
            <a:off x="982981" y="1541417"/>
            <a:ext cx="8200208" cy="2390503"/>
          </a:xfrm>
          <a:prstGeom prst="rect">
            <a:avLst/>
          </a:prstGeom>
        </p:spPr>
      </p:pic>
      <p:pic>
        <p:nvPicPr>
          <p:cNvPr id="5" name="Picture 4">
            <a:extLst>
              <a:ext uri="{FF2B5EF4-FFF2-40B4-BE49-F238E27FC236}">
                <a16:creationId xmlns:a16="http://schemas.microsoft.com/office/drawing/2014/main" id="{13053A67-464E-4AA5-9A54-2A110E115E16}"/>
              </a:ext>
            </a:extLst>
          </p:cNvPr>
          <p:cNvPicPr/>
          <p:nvPr/>
        </p:nvPicPr>
        <p:blipFill>
          <a:blip r:embed="rId3"/>
          <a:stretch>
            <a:fillRect/>
          </a:stretch>
        </p:blipFill>
        <p:spPr>
          <a:xfrm>
            <a:off x="1149532" y="3931920"/>
            <a:ext cx="7916092" cy="1631315"/>
          </a:xfrm>
          <a:prstGeom prst="rect">
            <a:avLst/>
          </a:prstGeom>
        </p:spPr>
      </p:pic>
    </p:spTree>
    <p:extLst>
      <p:ext uri="{BB962C8B-B14F-4D97-AF65-F5344CB8AC3E}">
        <p14:creationId xmlns:p14="http://schemas.microsoft.com/office/powerpoint/2010/main" val="2741641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4BC013-852B-46AB-8F82-B14F00E92EDB}"/>
              </a:ext>
            </a:extLst>
          </p:cNvPr>
          <p:cNvSpPr txBox="1"/>
          <p:nvPr/>
        </p:nvSpPr>
        <p:spPr>
          <a:xfrm>
            <a:off x="865415" y="906082"/>
            <a:ext cx="6093822" cy="369332"/>
          </a:xfrm>
          <a:prstGeom prst="rect">
            <a:avLst/>
          </a:prstGeom>
          <a:noFill/>
        </p:spPr>
        <p:txBody>
          <a:bodyPr wrap="square">
            <a:spAutoFit/>
          </a:bodyPr>
          <a:lstStyle/>
          <a:p>
            <a:pPr marL="0" marR="0">
              <a:spcBef>
                <a:spcPts val="0"/>
              </a:spcBef>
              <a:spcAft>
                <a:spcPts val="600"/>
              </a:spcAft>
            </a:pPr>
            <a:r>
              <a:rPr lang="en-US" sz="1800" b="1" dirty="0">
                <a:solidFill>
                  <a:srgbClr val="000000"/>
                </a:solidFill>
                <a:effectLst/>
                <a:latin typeface="Arial" panose="020B0604020202020204" pitchFamily="34" charset="0"/>
                <a:ea typeface="MS Gothic" panose="020B0609070205080204" pitchFamily="49" charset="-128"/>
                <a:cs typeface="Iskoola Pota" panose="020B0502040204020203" pitchFamily="34" charset="0"/>
              </a:rPr>
              <a:t>Cluster 3 (Restaurant, Night Club)</a:t>
            </a:r>
            <a:endParaRPr lang="en-US" sz="20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B36DF276-E29B-4F98-9AAD-BDC08EC07BE5}"/>
              </a:ext>
            </a:extLst>
          </p:cNvPr>
          <p:cNvPicPr/>
          <p:nvPr/>
        </p:nvPicPr>
        <p:blipFill>
          <a:blip r:embed="rId2"/>
          <a:stretch>
            <a:fillRect/>
          </a:stretch>
        </p:blipFill>
        <p:spPr>
          <a:xfrm>
            <a:off x="1112520" y="1611493"/>
            <a:ext cx="9403080" cy="2607810"/>
          </a:xfrm>
          <a:prstGeom prst="rect">
            <a:avLst/>
          </a:prstGeom>
        </p:spPr>
      </p:pic>
    </p:spTree>
    <p:extLst>
      <p:ext uri="{BB962C8B-B14F-4D97-AF65-F5344CB8AC3E}">
        <p14:creationId xmlns:p14="http://schemas.microsoft.com/office/powerpoint/2010/main" val="672299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302A1F-F939-4B7C-AC9A-9E3B998E90B8}"/>
              </a:ext>
            </a:extLst>
          </p:cNvPr>
          <p:cNvSpPr txBox="1"/>
          <p:nvPr/>
        </p:nvSpPr>
        <p:spPr>
          <a:xfrm>
            <a:off x="943792" y="893020"/>
            <a:ext cx="6093822" cy="369332"/>
          </a:xfrm>
          <a:prstGeom prst="rect">
            <a:avLst/>
          </a:prstGeom>
          <a:noFill/>
        </p:spPr>
        <p:txBody>
          <a:bodyPr wrap="square">
            <a:spAutoFit/>
          </a:bodyPr>
          <a:lstStyle/>
          <a:p>
            <a:pPr marL="0" marR="0">
              <a:spcBef>
                <a:spcPts val="0"/>
              </a:spcBef>
              <a:spcAft>
                <a:spcPts val="600"/>
              </a:spcAft>
            </a:pPr>
            <a:r>
              <a:rPr lang="en-US" sz="1800" b="1" dirty="0">
                <a:solidFill>
                  <a:srgbClr val="000000"/>
                </a:solidFill>
                <a:effectLst/>
                <a:latin typeface="Arial" panose="020B0604020202020204" pitchFamily="34" charset="0"/>
                <a:ea typeface="MS Gothic" panose="020B0609070205080204" pitchFamily="49" charset="-128"/>
                <a:cs typeface="Iskoola Pota" panose="020B0502040204020203" pitchFamily="34" charset="0"/>
              </a:rPr>
              <a:t>Cluster 4 (Restaurant, Café, Bar, Gym, Spa)</a:t>
            </a:r>
            <a:endParaRPr lang="en-US" sz="20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45ABDD20-4713-4EC5-8684-19D5A8F16C32}"/>
              </a:ext>
            </a:extLst>
          </p:cNvPr>
          <p:cNvPicPr/>
          <p:nvPr/>
        </p:nvPicPr>
        <p:blipFill>
          <a:blip r:embed="rId2"/>
          <a:stretch>
            <a:fillRect/>
          </a:stretch>
        </p:blipFill>
        <p:spPr>
          <a:xfrm>
            <a:off x="943792" y="1599542"/>
            <a:ext cx="9401991" cy="2371567"/>
          </a:xfrm>
          <a:prstGeom prst="rect">
            <a:avLst/>
          </a:prstGeom>
        </p:spPr>
      </p:pic>
      <p:pic>
        <p:nvPicPr>
          <p:cNvPr id="5" name="Picture 4">
            <a:extLst>
              <a:ext uri="{FF2B5EF4-FFF2-40B4-BE49-F238E27FC236}">
                <a16:creationId xmlns:a16="http://schemas.microsoft.com/office/drawing/2014/main" id="{8B0FABED-5EE0-4C56-A025-1DBD0A2C73B9}"/>
              </a:ext>
            </a:extLst>
          </p:cNvPr>
          <p:cNvPicPr/>
          <p:nvPr/>
        </p:nvPicPr>
        <p:blipFill>
          <a:blip r:embed="rId3"/>
          <a:stretch>
            <a:fillRect/>
          </a:stretch>
        </p:blipFill>
        <p:spPr>
          <a:xfrm>
            <a:off x="1308462" y="4091033"/>
            <a:ext cx="9171215" cy="1993900"/>
          </a:xfrm>
          <a:prstGeom prst="rect">
            <a:avLst/>
          </a:prstGeom>
        </p:spPr>
      </p:pic>
    </p:spTree>
    <p:extLst>
      <p:ext uri="{BB962C8B-B14F-4D97-AF65-F5344CB8AC3E}">
        <p14:creationId xmlns:p14="http://schemas.microsoft.com/office/powerpoint/2010/main" val="2871880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51CF28-F9A4-4FE6-826D-7BA5B7384F59}"/>
              </a:ext>
            </a:extLst>
          </p:cNvPr>
          <p:cNvSpPr txBox="1"/>
          <p:nvPr/>
        </p:nvSpPr>
        <p:spPr>
          <a:xfrm>
            <a:off x="1048295" y="1049774"/>
            <a:ext cx="6093822" cy="369332"/>
          </a:xfrm>
          <a:prstGeom prst="rect">
            <a:avLst/>
          </a:prstGeom>
          <a:noFill/>
        </p:spPr>
        <p:txBody>
          <a:bodyPr wrap="square">
            <a:spAutoFit/>
          </a:bodyPr>
          <a:lstStyle/>
          <a:p>
            <a:pPr marL="0" marR="0">
              <a:spcBef>
                <a:spcPts val="0"/>
              </a:spcBef>
              <a:spcAft>
                <a:spcPts val="600"/>
              </a:spcAft>
            </a:pPr>
            <a:r>
              <a:rPr lang="en-US" sz="1800" b="1" dirty="0">
                <a:solidFill>
                  <a:srgbClr val="000000"/>
                </a:solidFill>
                <a:effectLst/>
                <a:latin typeface="Arial" panose="020B0604020202020204" pitchFamily="34" charset="0"/>
                <a:ea typeface="MS Gothic" panose="020B0609070205080204" pitchFamily="49" charset="-128"/>
                <a:cs typeface="Iskoola Pota" panose="020B0502040204020203" pitchFamily="34" charset="0"/>
              </a:rPr>
              <a:t>Cluster 5 (Market, Park, Gym, Coffee)</a:t>
            </a:r>
            <a:endParaRPr lang="en-US" sz="2000" b="1" dirty="0">
              <a:solidFill>
                <a:srgbClr val="082A75"/>
              </a:solidFill>
              <a:effectLst/>
              <a:latin typeface="Calibri" panose="020F050202020403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0C113F1E-8B3D-47E7-A06E-47FA42852CE6}"/>
              </a:ext>
            </a:extLst>
          </p:cNvPr>
          <p:cNvPicPr/>
          <p:nvPr/>
        </p:nvPicPr>
        <p:blipFill>
          <a:blip r:embed="rId2"/>
          <a:stretch>
            <a:fillRect/>
          </a:stretch>
        </p:blipFill>
        <p:spPr>
          <a:xfrm>
            <a:off x="940525" y="1419106"/>
            <a:ext cx="9444445" cy="2673350"/>
          </a:xfrm>
          <a:prstGeom prst="rect">
            <a:avLst/>
          </a:prstGeom>
        </p:spPr>
      </p:pic>
      <p:pic>
        <p:nvPicPr>
          <p:cNvPr id="5" name="Picture 4">
            <a:extLst>
              <a:ext uri="{FF2B5EF4-FFF2-40B4-BE49-F238E27FC236}">
                <a16:creationId xmlns:a16="http://schemas.microsoft.com/office/drawing/2014/main" id="{7CDE7EF3-799E-4B62-9E11-583EDD881B9B}"/>
              </a:ext>
            </a:extLst>
          </p:cNvPr>
          <p:cNvPicPr/>
          <p:nvPr/>
        </p:nvPicPr>
        <p:blipFill>
          <a:blip r:embed="rId3"/>
          <a:stretch>
            <a:fillRect/>
          </a:stretch>
        </p:blipFill>
        <p:spPr>
          <a:xfrm>
            <a:off x="1164772" y="4152781"/>
            <a:ext cx="9220198" cy="1655445"/>
          </a:xfrm>
          <a:prstGeom prst="rect">
            <a:avLst/>
          </a:prstGeom>
        </p:spPr>
      </p:pic>
    </p:spTree>
    <p:extLst>
      <p:ext uri="{BB962C8B-B14F-4D97-AF65-F5344CB8AC3E}">
        <p14:creationId xmlns:p14="http://schemas.microsoft.com/office/powerpoint/2010/main" val="943386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0EAD17-EDE2-4754-8131-08696495C018}"/>
              </a:ext>
            </a:extLst>
          </p:cNvPr>
          <p:cNvSpPr txBox="1"/>
          <p:nvPr/>
        </p:nvSpPr>
        <p:spPr>
          <a:xfrm>
            <a:off x="613954" y="414767"/>
            <a:ext cx="11338559" cy="5129096"/>
          </a:xfrm>
          <a:prstGeom prst="rect">
            <a:avLst/>
          </a:prstGeom>
          <a:noFill/>
        </p:spPr>
        <p:txBody>
          <a:bodyPr wrap="square">
            <a:spAutoFit/>
          </a:bodyPr>
          <a:lstStyle/>
          <a:p>
            <a:pPr marL="0" marR="0">
              <a:lnSpc>
                <a:spcPct val="115000"/>
              </a:lnSpc>
              <a:spcBef>
                <a:spcPts val="1200"/>
              </a:spcBef>
              <a:spcAft>
                <a:spcPts val="300"/>
              </a:spcAft>
            </a:pPr>
            <a:r>
              <a:rPr lang="en-US" sz="32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rPr>
              <a:t>Discussion</a:t>
            </a:r>
          </a:p>
          <a:p>
            <a:pPr marL="342900" marR="0" lvl="0" indent="-342900">
              <a:spcBef>
                <a:spcPts val="2400"/>
              </a:spcBef>
              <a:spcAft>
                <a:spcPts val="600"/>
              </a:spcAft>
              <a:buFont typeface="Wingdings" panose="05000000000000000000" pitchFamily="2" charset="2"/>
              <a:buChar char="§"/>
            </a:pPr>
            <a:r>
              <a:rPr lang="en-US" sz="1600" b="0" dirty="0">
                <a:solidFill>
                  <a:srgbClr val="061F58"/>
                </a:solidFill>
                <a:effectLst/>
                <a:latin typeface="Times New Roman" panose="02020603050405020304" pitchFamily="18" charset="0"/>
                <a:ea typeface="MS Gothic" panose="020B0609070205080204" pitchFamily="49" charset="-128"/>
                <a:cs typeface="Times New Roman" panose="02020603050405020304" pitchFamily="18" charset="0"/>
              </a:rPr>
              <a:t>After clustering the data of the respective neighborhoods, in Downtown and Manhattan, It can be seen that there are venues which can attract the Tourists. </a:t>
            </a:r>
            <a:endParaRPr lang="en-US" sz="1600" b="1" dirty="0">
              <a:solidFill>
                <a:srgbClr val="012639"/>
              </a:solidFill>
              <a:effectLst/>
              <a:latin typeface="Times New Roman" panose="02020603050405020304" pitchFamily="18" charset="0"/>
              <a:ea typeface="MS Gothic" panose="020B0609070205080204" pitchFamily="49" charset="-128"/>
              <a:cs typeface="Times New Roman" panose="02020603050405020304" pitchFamily="18" charset="0"/>
            </a:endParaRPr>
          </a:p>
          <a:p>
            <a:pPr marL="342900" marR="0" lvl="0" indent="-342900">
              <a:spcBef>
                <a:spcPts val="2400"/>
              </a:spcBef>
              <a:spcAft>
                <a:spcPts val="600"/>
              </a:spcAft>
              <a:buFont typeface="Wingdings" panose="05000000000000000000" pitchFamily="2" charset="2"/>
              <a:buChar char="§"/>
            </a:pPr>
            <a:r>
              <a:rPr lang="en-US" sz="1600" b="0" dirty="0">
                <a:solidFill>
                  <a:srgbClr val="061F58"/>
                </a:solidFill>
                <a:effectLst/>
                <a:latin typeface="Times New Roman" panose="02020603050405020304" pitchFamily="18" charset="0"/>
                <a:ea typeface="MS Gothic" panose="020B0609070205080204" pitchFamily="49" charset="-128"/>
                <a:cs typeface="Times New Roman" panose="02020603050405020304" pitchFamily="18" charset="0"/>
              </a:rPr>
              <a:t>The neighborhoods are much similar in features like Theaters, Gyms, Parks, food places, Clubs, museums, Spas etc. </a:t>
            </a:r>
            <a:endParaRPr lang="en-US" sz="1600" b="1" dirty="0">
              <a:solidFill>
                <a:srgbClr val="012639"/>
              </a:solidFill>
              <a:effectLst/>
              <a:latin typeface="Times New Roman" panose="02020603050405020304" pitchFamily="18" charset="0"/>
              <a:ea typeface="MS Gothic" panose="020B0609070205080204" pitchFamily="49" charset="-128"/>
              <a:cs typeface="Times New Roman" panose="02020603050405020304" pitchFamily="18" charset="0"/>
            </a:endParaRPr>
          </a:p>
          <a:p>
            <a:pPr marL="342900" marR="0" lvl="0" indent="-342900">
              <a:spcBef>
                <a:spcPts val="2400"/>
              </a:spcBef>
              <a:spcAft>
                <a:spcPts val="600"/>
              </a:spcAft>
              <a:buFont typeface="Wingdings" panose="05000000000000000000" pitchFamily="2" charset="2"/>
              <a:buChar char="§"/>
            </a:pPr>
            <a:r>
              <a:rPr lang="en-US" sz="1600" b="0" dirty="0">
                <a:solidFill>
                  <a:srgbClr val="061F58"/>
                </a:solidFill>
                <a:effectLst/>
                <a:latin typeface="Times New Roman" panose="02020603050405020304" pitchFamily="18" charset="0"/>
                <a:ea typeface="MS Gothic" panose="020B0609070205080204" pitchFamily="49" charset="-128"/>
                <a:cs typeface="Times New Roman" panose="02020603050405020304" pitchFamily="18" charset="0"/>
              </a:rPr>
              <a:t>As far as concern to dissimilarity, it differs in terms of some unique places like historical places, Airports and Harbors.</a:t>
            </a:r>
            <a:endParaRPr lang="en-US" sz="1600" b="1" dirty="0">
              <a:solidFill>
                <a:srgbClr val="012639"/>
              </a:solidFill>
              <a:effectLst/>
              <a:latin typeface="Times New Roman" panose="02020603050405020304" pitchFamily="18" charset="0"/>
              <a:ea typeface="MS Gothic" panose="020B0609070205080204" pitchFamily="49" charset="-128"/>
              <a:cs typeface="Times New Roman" panose="02020603050405020304" pitchFamily="18" charset="0"/>
            </a:endParaRPr>
          </a:p>
          <a:p>
            <a:pPr marL="285750" marR="0" indent="-285750">
              <a:spcBef>
                <a:spcPts val="1200"/>
              </a:spcBef>
              <a:spcAft>
                <a:spcPts val="300"/>
              </a:spcAft>
              <a:buFont typeface="Wingdings" panose="05000000000000000000" pitchFamily="2" charset="2"/>
              <a:buChar char="§"/>
            </a:pPr>
            <a:r>
              <a:rPr lang="en-US" sz="1600" b="1" kern="1400" dirty="0">
                <a:solidFill>
                  <a:srgbClr val="061F58"/>
                </a:solidFill>
                <a:effectLst/>
                <a:latin typeface="Times New Roman" panose="02020603050405020304" pitchFamily="18" charset="0"/>
                <a:ea typeface="MS Gothic" panose="020B0609070205080204" pitchFamily="49" charset="-128"/>
                <a:cs typeface="Times New Roman" panose="02020603050405020304" pitchFamily="18" charset="0"/>
              </a:rPr>
              <a:t> </a:t>
            </a:r>
            <a:r>
              <a:rPr lang="en-US" sz="1600" kern="1400" dirty="0">
                <a:solidFill>
                  <a:srgbClr val="061F58"/>
                </a:solidFill>
                <a:effectLst/>
                <a:latin typeface="Times New Roman" panose="02020603050405020304" pitchFamily="18" charset="0"/>
                <a:ea typeface="MS Gothic" panose="020B0609070205080204" pitchFamily="49" charset="-128"/>
                <a:cs typeface="Times New Roman" panose="02020603050405020304" pitchFamily="18" charset="0"/>
              </a:rPr>
              <a:t>When comparing the tourist places, it can be observed that the historical place is only situated in Downtown Toronto and the Monument or landmark venue is in Manhattan neighborhoods. </a:t>
            </a:r>
          </a:p>
          <a:p>
            <a:pPr marL="285750" marR="0" indent="-285750">
              <a:spcBef>
                <a:spcPts val="1200"/>
              </a:spcBef>
              <a:spcAft>
                <a:spcPts val="300"/>
              </a:spcAft>
              <a:buFont typeface="Wingdings" panose="05000000000000000000" pitchFamily="2" charset="2"/>
              <a:buChar char="§"/>
            </a:pPr>
            <a:r>
              <a:rPr lang="en-US" sz="1600" kern="1400" dirty="0">
                <a:solidFill>
                  <a:srgbClr val="061F58"/>
                </a:solidFill>
                <a:effectLst/>
                <a:latin typeface="Times New Roman" panose="02020603050405020304" pitchFamily="18" charset="0"/>
                <a:ea typeface="MS Gothic" panose="020B0609070205080204" pitchFamily="49" charset="-128"/>
                <a:cs typeface="Times New Roman" panose="02020603050405020304" pitchFamily="18" charset="0"/>
              </a:rPr>
              <a:t>Similarly, Airport facility, Harbor, Sculpture garden and Boat or ferry services are also available in Downtown Toronto while venues like Nightlife, climbing gym and Museums are present in Manhattan.</a:t>
            </a:r>
          </a:p>
          <a:p>
            <a:pPr marL="285750" marR="0" indent="-285750">
              <a:spcBef>
                <a:spcPts val="1200"/>
              </a:spcBef>
              <a:spcAft>
                <a:spcPts val="300"/>
              </a:spcAft>
              <a:buFont typeface="Wingdings" panose="05000000000000000000" pitchFamily="2" charset="2"/>
              <a:buChar char="§"/>
            </a:pPr>
            <a:r>
              <a:rPr lang="en-US" sz="1600" kern="1400" dirty="0">
                <a:solidFill>
                  <a:srgbClr val="061F58"/>
                </a:solidFill>
                <a:effectLst/>
                <a:latin typeface="Times New Roman" panose="02020603050405020304" pitchFamily="18" charset="0"/>
                <a:ea typeface="MS Gothic" panose="020B0609070205080204" pitchFamily="49" charset="-128"/>
                <a:cs typeface="Times New Roman" panose="02020603050405020304" pitchFamily="18" charset="0"/>
              </a:rPr>
              <a:t>As far as concern to recommendations, we recommend Downtown Toronto Neighborhoods will be considered first to visit. The tourists have an easily travelling access due to Airport facility, which not only saves time but also helps to save money. This saved money can be utilized to explore more, the attracting venues</a:t>
            </a:r>
            <a:r>
              <a:rPr lang="en-US" sz="1800" kern="1400" dirty="0">
                <a:solidFill>
                  <a:srgbClr val="061F58"/>
                </a:solidFill>
                <a:effectLst/>
                <a:latin typeface="Arial" panose="020B0604020202020204" pitchFamily="34" charset="0"/>
                <a:ea typeface="MS Gothic" panose="020B0609070205080204" pitchFamily="49" charset="-128"/>
                <a:cs typeface="Iskoola Pota" panose="020B0502040204020203" pitchFamily="34" charset="0"/>
              </a:rPr>
              <a:t>.</a:t>
            </a:r>
          </a:p>
        </p:txBody>
      </p:sp>
    </p:spTree>
    <p:extLst>
      <p:ext uri="{BB962C8B-B14F-4D97-AF65-F5344CB8AC3E}">
        <p14:creationId xmlns:p14="http://schemas.microsoft.com/office/powerpoint/2010/main" val="3194369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90A9D1-7200-4DC9-AAF7-88D97E6F8EAE}"/>
              </a:ext>
            </a:extLst>
          </p:cNvPr>
          <p:cNvSpPr txBox="1"/>
          <p:nvPr/>
        </p:nvSpPr>
        <p:spPr>
          <a:xfrm>
            <a:off x="1009106" y="914365"/>
            <a:ext cx="9780814" cy="2845715"/>
          </a:xfrm>
          <a:prstGeom prst="rect">
            <a:avLst/>
          </a:prstGeom>
          <a:noFill/>
        </p:spPr>
        <p:txBody>
          <a:bodyPr wrap="square">
            <a:spAutoFit/>
          </a:bodyPr>
          <a:lstStyle/>
          <a:p>
            <a:pPr marL="0" marR="0">
              <a:lnSpc>
                <a:spcPct val="115000"/>
              </a:lnSpc>
              <a:spcBef>
                <a:spcPts val="1200"/>
              </a:spcBef>
              <a:spcAft>
                <a:spcPts val="300"/>
              </a:spcAft>
            </a:pPr>
            <a:r>
              <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rPr>
              <a:t>Conclusions</a:t>
            </a:r>
          </a:p>
          <a:p>
            <a:pPr marL="342900" marR="0" lvl="0" indent="-342900">
              <a:lnSpc>
                <a:spcPct val="115000"/>
              </a:lnSpc>
              <a:spcBef>
                <a:spcPts val="2400"/>
              </a:spcBef>
              <a:spcAft>
                <a:spcPts val="600"/>
              </a:spcAft>
              <a:buSzPts val="1000"/>
              <a:buFont typeface="Symbol" panose="05050102010706020507" pitchFamily="18" charset="2"/>
              <a:buChar char=""/>
              <a:tabLst>
                <a:tab pos="457200" algn="l"/>
              </a:tabLst>
            </a:pPr>
            <a:r>
              <a:rPr lang="en-US" sz="1800" b="0" dirty="0">
                <a:solidFill>
                  <a:srgbClr val="061F58"/>
                </a:solidFill>
                <a:effectLst/>
                <a:latin typeface="Times New Roman" panose="02020603050405020304" pitchFamily="18" charset="0"/>
                <a:ea typeface="MS Gothic" panose="020B0609070205080204" pitchFamily="49" charset="-128"/>
                <a:cs typeface="Iskoola Pota" panose="020B0502040204020203" pitchFamily="34" charset="0"/>
              </a:rPr>
              <a:t>The downtown Toronto and Manhattan neighborhoods have more like similar venues. </a:t>
            </a:r>
            <a:endParaRPr lang="en-US" sz="1800" b="1" dirty="0">
              <a:solidFill>
                <a:srgbClr val="012639"/>
              </a:solidFill>
              <a:effectLst/>
              <a:latin typeface="Arial" panose="020B0604020202020204" pitchFamily="34" charset="0"/>
              <a:ea typeface="MS Gothic" panose="020B0609070205080204" pitchFamily="49" charset="-128"/>
              <a:cs typeface="Iskoola Pota" panose="020B0502040204020203" pitchFamily="34" charset="0"/>
            </a:endParaRPr>
          </a:p>
          <a:p>
            <a:pPr marL="342900" marR="0" lvl="0" indent="-342900">
              <a:lnSpc>
                <a:spcPct val="115000"/>
              </a:lnSpc>
              <a:spcBef>
                <a:spcPts val="2400"/>
              </a:spcBef>
              <a:spcAft>
                <a:spcPts val="600"/>
              </a:spcAft>
              <a:buSzPts val="1000"/>
              <a:buFont typeface="Symbol" panose="05050102010706020507" pitchFamily="18" charset="2"/>
              <a:buChar char=""/>
              <a:tabLst>
                <a:tab pos="457200" algn="l"/>
              </a:tabLst>
            </a:pPr>
            <a:r>
              <a:rPr lang="en-US" sz="1800" b="0" dirty="0">
                <a:solidFill>
                  <a:srgbClr val="061F58"/>
                </a:solidFill>
                <a:effectLst/>
                <a:latin typeface="Times New Roman" panose="02020603050405020304" pitchFamily="18" charset="0"/>
                <a:ea typeface="MS Gothic" panose="020B0609070205080204" pitchFamily="49" charset="-128"/>
                <a:cs typeface="Iskoola Pota" panose="020B0502040204020203" pitchFamily="34" charset="0"/>
              </a:rPr>
              <a:t>Every place is unique in its own way, so that’s argument is present in both neighborhoods. </a:t>
            </a:r>
            <a:endParaRPr lang="en-US" sz="1800" b="1" dirty="0">
              <a:solidFill>
                <a:srgbClr val="012639"/>
              </a:solidFill>
              <a:effectLst/>
              <a:latin typeface="Arial" panose="020B0604020202020204" pitchFamily="34" charset="0"/>
              <a:ea typeface="MS Gothic" panose="020B0609070205080204" pitchFamily="49" charset="-128"/>
              <a:cs typeface="Iskoola Pota" panose="020B0502040204020203" pitchFamily="34" charset="0"/>
            </a:endParaRPr>
          </a:p>
          <a:p>
            <a:pPr marL="342900" marR="0" lvl="0" indent="-342900">
              <a:lnSpc>
                <a:spcPct val="115000"/>
              </a:lnSpc>
              <a:spcBef>
                <a:spcPts val="2400"/>
              </a:spcBef>
              <a:spcAft>
                <a:spcPts val="600"/>
              </a:spcAft>
              <a:buSzPts val="1000"/>
              <a:buFont typeface="Symbol" panose="05050102010706020507" pitchFamily="18" charset="2"/>
              <a:buChar char=""/>
              <a:tabLst>
                <a:tab pos="457200" algn="l"/>
              </a:tabLst>
            </a:pPr>
            <a:r>
              <a:rPr lang="en-US" sz="1800" b="0" dirty="0">
                <a:solidFill>
                  <a:srgbClr val="061F58"/>
                </a:solidFill>
                <a:effectLst/>
                <a:latin typeface="Times New Roman" panose="02020603050405020304" pitchFamily="18" charset="0"/>
                <a:ea typeface="MS Gothic" panose="020B0609070205080204" pitchFamily="49" charset="-128"/>
                <a:cs typeface="Iskoola Pota" panose="020B0502040204020203" pitchFamily="34" charset="0"/>
              </a:rPr>
              <a:t>The dissimilarity exists in terms of some different venues and facilities but not on a larger extent.</a:t>
            </a:r>
            <a:endParaRPr lang="en-US" sz="1800" b="1" dirty="0">
              <a:solidFill>
                <a:srgbClr val="012639"/>
              </a:solidFill>
              <a:effectLst/>
              <a:latin typeface="Arial" panose="020B0604020202020204" pitchFamily="34" charset="0"/>
              <a:ea typeface="MS Gothic" panose="020B0609070205080204" pitchFamily="49" charset="-128"/>
              <a:cs typeface="Iskoola Pota" panose="020B0502040204020203" pitchFamily="34" charset="0"/>
            </a:endParaRPr>
          </a:p>
        </p:txBody>
      </p:sp>
    </p:spTree>
    <p:extLst>
      <p:ext uri="{BB962C8B-B14F-4D97-AF65-F5344CB8AC3E}">
        <p14:creationId xmlns:p14="http://schemas.microsoft.com/office/powerpoint/2010/main" val="269152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90A9D1-7200-4DC9-AAF7-88D97E6F8EAE}"/>
              </a:ext>
            </a:extLst>
          </p:cNvPr>
          <p:cNvSpPr txBox="1"/>
          <p:nvPr/>
        </p:nvSpPr>
        <p:spPr>
          <a:xfrm>
            <a:off x="1505494" y="1959393"/>
            <a:ext cx="9780814" cy="2326791"/>
          </a:xfrm>
          <a:prstGeom prst="rect">
            <a:avLst/>
          </a:prstGeom>
          <a:noFill/>
        </p:spPr>
        <p:txBody>
          <a:bodyPr wrap="square">
            <a:spAutoFit/>
          </a:bodyPr>
          <a:lstStyle/>
          <a:p>
            <a:pPr marL="0" marR="0">
              <a:lnSpc>
                <a:spcPct val="115000"/>
              </a:lnSpc>
              <a:spcBef>
                <a:spcPts val="1200"/>
              </a:spcBef>
              <a:spcAft>
                <a:spcPts val="300"/>
              </a:spcAft>
            </a:pPr>
            <a:r>
              <a:rPr lang="en-US" sz="138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rPr>
              <a:t>Thank You</a:t>
            </a:r>
            <a:endParaRPr lang="en-US" sz="6600" b="1" dirty="0">
              <a:solidFill>
                <a:srgbClr val="012639"/>
              </a:solidFill>
              <a:effectLst/>
              <a:latin typeface="Arial" panose="020B0604020202020204" pitchFamily="34" charset="0"/>
              <a:ea typeface="MS Gothic" panose="020B0609070205080204" pitchFamily="49" charset="-128"/>
              <a:cs typeface="Iskoola Pota" panose="020B0502040204020203" pitchFamily="34" charset="0"/>
            </a:endParaRPr>
          </a:p>
        </p:txBody>
      </p:sp>
    </p:spTree>
    <p:extLst>
      <p:ext uri="{BB962C8B-B14F-4D97-AF65-F5344CB8AC3E}">
        <p14:creationId xmlns:p14="http://schemas.microsoft.com/office/powerpoint/2010/main" val="234178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BC0EA2-D632-4479-8434-AA5D04F8174F}"/>
              </a:ext>
            </a:extLst>
          </p:cNvPr>
          <p:cNvSpPr txBox="1"/>
          <p:nvPr/>
        </p:nvSpPr>
        <p:spPr>
          <a:xfrm>
            <a:off x="1100545" y="836057"/>
            <a:ext cx="9676311" cy="5274521"/>
          </a:xfrm>
          <a:prstGeom prst="rect">
            <a:avLst/>
          </a:prstGeom>
          <a:noFill/>
        </p:spPr>
        <p:txBody>
          <a:bodyPr wrap="square">
            <a:spAutoFit/>
          </a:bodyPr>
          <a:lstStyle/>
          <a:p>
            <a:pPr marL="0" marR="0" algn="just">
              <a:lnSpc>
                <a:spcPct val="115000"/>
              </a:lnSpc>
              <a:spcBef>
                <a:spcPts val="0"/>
              </a:spcBef>
              <a:spcAft>
                <a:spcPts val="0"/>
              </a:spcAft>
            </a:pPr>
            <a:r>
              <a:rPr lang="en-US" sz="2400" b="1" dirty="0">
                <a:solidFill>
                  <a:srgbClr val="082A75"/>
                </a:solidFill>
                <a:effectLst/>
                <a:latin typeface="Times New Roman" panose="02020603050405020304" pitchFamily="18" charset="0"/>
                <a:ea typeface="Times New Roman" panose="02020603050405020304" pitchFamily="18" charset="0"/>
                <a:cs typeface="Iskoola Pota" panose="020B0502040204020203" pitchFamily="34" charset="0"/>
              </a:rPr>
              <a:t>Description of the data</a:t>
            </a:r>
            <a:endParaRPr lang="en-US" sz="24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2400" b="1" dirty="0">
                <a:solidFill>
                  <a:srgbClr val="024F75"/>
                </a:solidFill>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24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1800" b="0" dirty="0">
                <a:solidFill>
                  <a:srgbClr val="082A75"/>
                </a:solidFill>
                <a:effectLst/>
                <a:latin typeface="Times New Roman" panose="02020603050405020304" pitchFamily="18" charset="0"/>
                <a:ea typeface="Times New Roman" panose="02020603050405020304" pitchFamily="18" charset="0"/>
                <a:cs typeface="Iskoola Pota" panose="020B0502040204020203" pitchFamily="34" charset="0"/>
              </a:rPr>
              <a:t>For this project, Foursquare API will be used to gain the data of two cities, in terms of their neighborhoods. The information we want to focus on are restaurants, hotels, coffee shops, parks, theaters, art galleries, museums around each neighborhood. One Borough from each city will be chosen to analyze their neighborhoods. Therefore, Manhattan from New York and Downtown Toronto from Toronto will be considered. </a:t>
            </a:r>
          </a:p>
          <a:p>
            <a:pPr marL="0" marR="0" algn="just">
              <a:lnSpc>
                <a:spcPct val="115000"/>
              </a:lnSpc>
              <a:spcBef>
                <a:spcPts val="0"/>
              </a:spcBef>
              <a:spcAft>
                <a:spcPts val="0"/>
              </a:spcAft>
            </a:pPr>
            <a:endParaRPr lang="en-US" dirty="0">
              <a:solidFill>
                <a:srgbClr val="082A75"/>
              </a:solidFill>
              <a:latin typeface="Times New Roman" panose="02020603050405020304" pitchFamily="18"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2400" b="1" dirty="0">
                <a:solidFill>
                  <a:srgbClr val="082A75"/>
                </a:solidFill>
                <a:effectLst/>
                <a:latin typeface="Times New Roman" panose="02020603050405020304" pitchFamily="18" charset="0"/>
                <a:ea typeface="Times New Roman" panose="02020603050405020304" pitchFamily="18" charset="0"/>
                <a:cs typeface="Iskoola Pota" panose="020B0502040204020203" pitchFamily="34" charset="0"/>
              </a:rPr>
              <a:t>How data will be used to solve the problem</a:t>
            </a:r>
            <a:endParaRPr lang="en-US" sz="24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1800" b="1" dirty="0">
                <a:solidFill>
                  <a:srgbClr val="082A75"/>
                </a:solidFill>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18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r>
              <a:rPr lang="en-US" sz="1800" b="0" dirty="0">
                <a:solidFill>
                  <a:srgbClr val="082A75"/>
                </a:solidFill>
                <a:effectLst/>
                <a:latin typeface="Times New Roman" panose="02020603050405020304" pitchFamily="18" charset="0"/>
                <a:ea typeface="Times New Roman" panose="02020603050405020304" pitchFamily="18" charset="0"/>
                <a:cs typeface="Iskoola Pota" panose="020B0502040204020203" pitchFamily="34" charset="0"/>
              </a:rPr>
              <a:t>According to the objectives of this project, Machine Learning technique called “Clustering” will be used to segment the neighborhoods with similar objects on the basis of each neighborhood data. Based on foot traffic in respective neighborhoods tourist’s areas and hubs will be located and that information will be used to decide the similarities or dissimilarities between two cities.</a:t>
            </a:r>
            <a:endParaRPr lang="en-US" sz="18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a:p>
            <a:pPr marL="0" marR="0" algn="just">
              <a:lnSpc>
                <a:spcPct val="115000"/>
              </a:lnSpc>
              <a:spcBef>
                <a:spcPts val="0"/>
              </a:spcBef>
              <a:spcAft>
                <a:spcPts val="0"/>
              </a:spcAft>
            </a:pPr>
            <a:endParaRPr lang="en-US" sz="2000" b="1" dirty="0">
              <a:solidFill>
                <a:srgbClr val="082A75"/>
              </a:solidFill>
              <a:effectLst/>
              <a:latin typeface="Calibri" panose="020F0502020204030204" pitchFamily="34" charset="0"/>
              <a:ea typeface="MS Mincho" panose="02020609040205080304" pitchFamily="49" charset="-128"/>
              <a:cs typeface="Iskoola Pota" panose="020B0502040204020203" pitchFamily="34" charset="0"/>
            </a:endParaRPr>
          </a:p>
        </p:txBody>
      </p:sp>
    </p:spTree>
    <p:extLst>
      <p:ext uri="{BB962C8B-B14F-4D97-AF65-F5344CB8AC3E}">
        <p14:creationId xmlns:p14="http://schemas.microsoft.com/office/powerpoint/2010/main" val="2287516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C0BA7-DCCB-49F4-B68F-83637C655D3B}"/>
              </a:ext>
            </a:extLst>
          </p:cNvPr>
          <p:cNvSpPr txBox="1"/>
          <p:nvPr/>
        </p:nvSpPr>
        <p:spPr>
          <a:xfrm>
            <a:off x="550817" y="551167"/>
            <a:ext cx="11090366" cy="5220212"/>
          </a:xfrm>
          <a:prstGeom prst="rect">
            <a:avLst/>
          </a:prstGeom>
          <a:noFill/>
        </p:spPr>
        <p:txBody>
          <a:bodyPr wrap="square">
            <a:spAutoFit/>
          </a:bodyPr>
          <a:lstStyle/>
          <a:p>
            <a:pPr marL="0" marR="0">
              <a:lnSpc>
                <a:spcPct val="115000"/>
              </a:lnSpc>
              <a:spcBef>
                <a:spcPts val="1200"/>
              </a:spcBef>
              <a:spcAft>
                <a:spcPts val="300"/>
              </a:spcAft>
            </a:pPr>
            <a:r>
              <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rPr>
              <a:t>Methodology</a:t>
            </a:r>
          </a:p>
          <a:p>
            <a:pPr marL="0" marR="0" algn="just">
              <a:lnSpc>
                <a:spcPct val="115000"/>
              </a:lnSpc>
              <a:spcBef>
                <a:spcPts val="1200"/>
              </a:spcBef>
              <a:spcAft>
                <a:spcPts val="300"/>
              </a:spcAft>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Initially we have selected Downtown Toronto and Manhattan to explore their neighborhoods. The data exploration, analysis and visualization for both boroughs are done in the same way but separately. </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a:p>
            <a:pPr marL="0" marR="0" algn="just">
              <a:lnSpc>
                <a:spcPct val="115000"/>
              </a:lnSpc>
              <a:spcBef>
                <a:spcPts val="1200"/>
              </a:spcBef>
              <a:spcAft>
                <a:spcPts val="300"/>
              </a:spcAft>
            </a:pPr>
            <a:endParaRPr lang="en-US" sz="2800" b="1"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gn="just">
              <a:lnSpc>
                <a:spcPct val="115000"/>
              </a:lnSpc>
              <a:spcBef>
                <a:spcPts val="1200"/>
              </a:spcBef>
              <a:spcAft>
                <a:spcPts val="300"/>
              </a:spcAft>
            </a:pPr>
            <a:r>
              <a:rPr lang="en-US" sz="2800" b="1"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Downtown Toronto</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a:p>
            <a:pPr marL="0" marR="0" algn="just">
              <a:lnSpc>
                <a:spcPct val="115000"/>
              </a:lnSpc>
              <a:spcBef>
                <a:spcPts val="1200"/>
              </a:spcBef>
              <a:spcAft>
                <a:spcPts val="300"/>
              </a:spcAft>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First Downtown Toronto was considered.</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a:p>
            <a:pPr marL="342900" marR="0" lvl="0" indent="-342900" algn="just">
              <a:lnSpc>
                <a:spcPct val="115000"/>
              </a:lnSpc>
              <a:spcBef>
                <a:spcPts val="1200"/>
              </a:spcBef>
              <a:spcAft>
                <a:spcPts val="300"/>
              </a:spcAft>
              <a:buFont typeface="Symbol" panose="05050102010706020507" pitchFamily="18" charset="2"/>
              <a:buChar char=""/>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For Downtown Toronto case, we have extracted table of Toronto’s Borough from Wikipedia:</a:t>
            </a:r>
            <a:r>
              <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rPr>
              <a:t> </a:t>
            </a:r>
            <a:r>
              <a:rPr lang="en-US" sz="1800" b="0" kern="1400" dirty="0">
                <a:solidFill>
                  <a:srgbClr val="00B0F0"/>
                </a:solidFill>
                <a:effectLst/>
                <a:latin typeface="Times New Roman" panose="02020603050405020304" pitchFamily="18" charset="0"/>
                <a:ea typeface="Times New Roman" panose="02020603050405020304" pitchFamily="18" charset="0"/>
                <a:cs typeface="Iskoola Pota" panose="020B0502040204020203" pitchFamily="34" charset="0"/>
              </a:rPr>
              <a:t>http://zims-en.kiwix.campusafrica.gos.orange.com/wikipedia_en_all_nopic/A/List_of_postal_codes_of_Canada:_M</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a:p>
            <a:pPr marL="342900" marR="0" lvl="0" indent="-342900" algn="just">
              <a:lnSpc>
                <a:spcPct val="115000"/>
              </a:lnSpc>
              <a:spcBef>
                <a:spcPts val="1200"/>
              </a:spcBef>
              <a:spcAft>
                <a:spcPts val="300"/>
              </a:spcAft>
              <a:buFont typeface="Symbol" panose="05050102010706020507" pitchFamily="18" charset="2"/>
              <a:buChar char=""/>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First the data was arranged according to our requirements. </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spTree>
    <p:extLst>
      <p:ext uri="{BB962C8B-B14F-4D97-AF65-F5344CB8AC3E}">
        <p14:creationId xmlns:p14="http://schemas.microsoft.com/office/powerpoint/2010/main" val="967303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CB0E2C-F8E0-4C41-9205-78D05FF74063}"/>
              </a:ext>
            </a:extLst>
          </p:cNvPr>
          <p:cNvPicPr/>
          <p:nvPr/>
        </p:nvPicPr>
        <p:blipFill>
          <a:blip r:embed="rId2"/>
          <a:stretch>
            <a:fillRect/>
          </a:stretch>
        </p:blipFill>
        <p:spPr>
          <a:xfrm>
            <a:off x="3453900" y="1670004"/>
            <a:ext cx="4448175" cy="2028825"/>
          </a:xfrm>
          <a:prstGeom prst="rect">
            <a:avLst/>
          </a:prstGeom>
        </p:spPr>
      </p:pic>
      <p:sp>
        <p:nvSpPr>
          <p:cNvPr id="4" name="TextBox 3">
            <a:extLst>
              <a:ext uri="{FF2B5EF4-FFF2-40B4-BE49-F238E27FC236}">
                <a16:creationId xmlns:a16="http://schemas.microsoft.com/office/drawing/2014/main" id="{B04E7A28-D4BE-4A07-9FB4-C3CB09F71847}"/>
              </a:ext>
            </a:extLst>
          </p:cNvPr>
          <p:cNvSpPr txBox="1"/>
          <p:nvPr/>
        </p:nvSpPr>
        <p:spPr>
          <a:xfrm>
            <a:off x="825000" y="736434"/>
            <a:ext cx="10265365" cy="703591"/>
          </a:xfrm>
          <a:prstGeom prst="rect">
            <a:avLst/>
          </a:prstGeom>
          <a:noFill/>
        </p:spPr>
        <p:txBody>
          <a:bodyPr wrap="square">
            <a:spAutoFit/>
          </a:bodyPr>
          <a:lstStyle/>
          <a:p>
            <a:pPr marL="342900" marR="0" lvl="0" indent="-342900" algn="just">
              <a:lnSpc>
                <a:spcPct val="115000"/>
              </a:lnSpc>
              <a:spcBef>
                <a:spcPts val="1200"/>
              </a:spcBef>
              <a:spcAft>
                <a:spcPts val="300"/>
              </a:spcAft>
              <a:buFont typeface="Symbol" panose="05050102010706020507" pitchFamily="18" charset="2"/>
              <a:buChar char=""/>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In the arrangement phase, which applied multiple steps including but not limited to, eliminating “Not assigned” values, </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5" name="Picture 4">
            <a:extLst>
              <a:ext uri="{FF2B5EF4-FFF2-40B4-BE49-F238E27FC236}">
                <a16:creationId xmlns:a16="http://schemas.microsoft.com/office/drawing/2014/main" id="{61D03E7F-08B0-49AF-88C4-B693E925EFA7}"/>
              </a:ext>
            </a:extLst>
          </p:cNvPr>
          <p:cNvPicPr/>
          <p:nvPr/>
        </p:nvPicPr>
        <p:blipFill>
          <a:blip r:embed="rId3"/>
          <a:stretch>
            <a:fillRect/>
          </a:stretch>
        </p:blipFill>
        <p:spPr>
          <a:xfrm>
            <a:off x="3370850" y="3928808"/>
            <a:ext cx="4610100" cy="1990725"/>
          </a:xfrm>
          <a:prstGeom prst="rect">
            <a:avLst/>
          </a:prstGeom>
        </p:spPr>
      </p:pic>
    </p:spTree>
    <p:extLst>
      <p:ext uri="{BB962C8B-B14F-4D97-AF65-F5344CB8AC3E}">
        <p14:creationId xmlns:p14="http://schemas.microsoft.com/office/powerpoint/2010/main" val="239600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A49795-D533-4798-875E-519D46A207E2}"/>
              </a:ext>
            </a:extLst>
          </p:cNvPr>
          <p:cNvSpPr txBox="1"/>
          <p:nvPr/>
        </p:nvSpPr>
        <p:spPr>
          <a:xfrm>
            <a:off x="735874" y="776730"/>
            <a:ext cx="10445932" cy="703591"/>
          </a:xfrm>
          <a:prstGeom prst="rect">
            <a:avLst/>
          </a:prstGeom>
          <a:noFill/>
        </p:spPr>
        <p:txBody>
          <a:bodyPr wrap="square">
            <a:spAutoFit/>
          </a:bodyPr>
          <a:lstStyle/>
          <a:p>
            <a:pPr marL="342900" marR="0" lvl="0" indent="-342900" algn="just">
              <a:lnSpc>
                <a:spcPct val="115000"/>
              </a:lnSpc>
              <a:spcBef>
                <a:spcPts val="1200"/>
              </a:spcBef>
              <a:spcAft>
                <a:spcPts val="300"/>
              </a:spcAft>
              <a:buFont typeface="Symbol" panose="05050102010706020507" pitchFamily="18" charset="2"/>
              <a:buChar char=""/>
            </a:pPr>
            <a:r>
              <a:rPr lang="en-US" sz="1800" b="0" kern="1400" dirty="0">
                <a:solidFill>
                  <a:srgbClr val="061F58"/>
                </a:solidFill>
                <a:effectLst/>
                <a:latin typeface="Times New Roman" panose="02020603050405020304" pitchFamily="18" charset="0"/>
                <a:ea typeface="MS Gothic" panose="020B0609070205080204" pitchFamily="49" charset="-128"/>
                <a:cs typeface="Iskoola Pota" panose="020B0502040204020203" pitchFamily="34" charset="0"/>
              </a:rPr>
              <a:t>Since I was not able to get the geographical coordinates of the neighborhoods using the Geocoder package, I have used the csv file that has the geographical coordinates of each postal code.</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C8415DC4-9C1F-4C93-8734-CF6B984182BE}"/>
              </a:ext>
            </a:extLst>
          </p:cNvPr>
          <p:cNvPicPr/>
          <p:nvPr/>
        </p:nvPicPr>
        <p:blipFill>
          <a:blip r:embed="rId2"/>
          <a:stretch>
            <a:fillRect/>
          </a:stretch>
        </p:blipFill>
        <p:spPr>
          <a:xfrm>
            <a:off x="3330144" y="1894114"/>
            <a:ext cx="5257392" cy="2784701"/>
          </a:xfrm>
          <a:prstGeom prst="rect">
            <a:avLst/>
          </a:prstGeom>
        </p:spPr>
      </p:pic>
    </p:spTree>
    <p:extLst>
      <p:ext uri="{BB962C8B-B14F-4D97-AF65-F5344CB8AC3E}">
        <p14:creationId xmlns:p14="http://schemas.microsoft.com/office/powerpoint/2010/main" val="3896534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EDBFA8-6F59-4262-A77D-60B2933F5C81}"/>
              </a:ext>
            </a:extLst>
          </p:cNvPr>
          <p:cNvSpPr txBox="1"/>
          <p:nvPr/>
        </p:nvSpPr>
        <p:spPr>
          <a:xfrm>
            <a:off x="865415" y="788686"/>
            <a:ext cx="10068196" cy="703591"/>
          </a:xfrm>
          <a:prstGeom prst="rect">
            <a:avLst/>
          </a:prstGeom>
          <a:noFill/>
        </p:spPr>
        <p:txBody>
          <a:bodyPr wrap="square">
            <a:spAutoFit/>
          </a:bodyPr>
          <a:lstStyle/>
          <a:p>
            <a:pPr marL="342900" marR="0" lvl="0" indent="-342900" algn="just">
              <a:lnSpc>
                <a:spcPct val="115000"/>
              </a:lnSpc>
              <a:spcBef>
                <a:spcPts val="1200"/>
              </a:spcBef>
              <a:spcAft>
                <a:spcPts val="300"/>
              </a:spcAft>
              <a:buFont typeface="Symbol" panose="05050102010706020507" pitchFamily="18" charset="2"/>
              <a:buChar char=""/>
            </a:pPr>
            <a:r>
              <a:rPr lang="en-US" sz="1800" b="0" kern="1400" dirty="0">
                <a:solidFill>
                  <a:srgbClr val="061F57"/>
                </a:solidFill>
                <a:effectLst/>
                <a:latin typeface="Times New Roman" panose="02020603050405020304" pitchFamily="18" charset="0"/>
                <a:ea typeface="Times New Roman" panose="02020603050405020304" pitchFamily="18" charset="0"/>
                <a:cs typeface="Iskoola Pota" panose="020B0502040204020203" pitchFamily="34" charset="0"/>
              </a:rPr>
              <a:t>Combine neighborhoods which have same geographical coordinates at each borough and sorted against the concerned borough. </a:t>
            </a:r>
            <a:endParaRPr lang="en-US" sz="4000" b="1" kern="1400" dirty="0">
              <a:solidFill>
                <a:srgbClr val="061F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4" name="Picture 3">
            <a:extLst>
              <a:ext uri="{FF2B5EF4-FFF2-40B4-BE49-F238E27FC236}">
                <a16:creationId xmlns:a16="http://schemas.microsoft.com/office/drawing/2014/main" id="{6F921A31-A411-4BF7-813F-228103F79DC4}"/>
              </a:ext>
            </a:extLst>
          </p:cNvPr>
          <p:cNvPicPr/>
          <p:nvPr/>
        </p:nvPicPr>
        <p:blipFill>
          <a:blip r:embed="rId2"/>
          <a:stretch>
            <a:fillRect/>
          </a:stretch>
        </p:blipFill>
        <p:spPr>
          <a:xfrm>
            <a:off x="3495675" y="2293257"/>
            <a:ext cx="6185354" cy="2409371"/>
          </a:xfrm>
          <a:prstGeom prst="rect">
            <a:avLst/>
          </a:prstGeom>
        </p:spPr>
      </p:pic>
    </p:spTree>
    <p:extLst>
      <p:ext uri="{BB962C8B-B14F-4D97-AF65-F5344CB8AC3E}">
        <p14:creationId xmlns:p14="http://schemas.microsoft.com/office/powerpoint/2010/main" val="1813802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2EF4092-11B1-40EB-971C-ABBB4B5B8EF2}"/>
              </a:ext>
            </a:extLst>
          </p:cNvPr>
          <p:cNvSpPr txBox="1"/>
          <p:nvPr/>
        </p:nvSpPr>
        <p:spPr>
          <a:xfrm>
            <a:off x="644434" y="638079"/>
            <a:ext cx="9165771" cy="385042"/>
          </a:xfrm>
          <a:prstGeom prst="rect">
            <a:avLst/>
          </a:prstGeom>
          <a:noFill/>
        </p:spPr>
        <p:txBody>
          <a:bodyPr wrap="square">
            <a:spAutoFit/>
          </a:bodyPr>
          <a:lstStyle/>
          <a:p>
            <a:pPr marL="342900" marR="0" lvl="0" indent="-342900" fontAlgn="base">
              <a:lnSpc>
                <a:spcPct val="115000"/>
              </a:lnSpc>
              <a:spcBef>
                <a:spcPts val="200"/>
              </a:spcBef>
              <a:spcAft>
                <a:spcPts val="0"/>
              </a:spcAft>
              <a:buFont typeface="Symbol" panose="05050102010706020507" pitchFamily="18" charset="2"/>
              <a:buChar char=""/>
            </a:pPr>
            <a:r>
              <a:rPr lang="en-US" sz="1800" b="0" dirty="0">
                <a:solidFill>
                  <a:srgbClr val="013A57"/>
                </a:solidFill>
                <a:effectLst/>
                <a:latin typeface="Times New Roman" panose="02020603050405020304" pitchFamily="18" charset="0"/>
                <a:ea typeface="MS Gothic" panose="020B0609070205080204" pitchFamily="49" charset="-128"/>
                <a:cs typeface="Iskoola Pota" panose="020B0502040204020203" pitchFamily="34" charset="0"/>
              </a:rPr>
              <a:t>Set index for only Downtown Toronto and eliminate 'Postcode' column.</a:t>
            </a:r>
            <a:endParaRPr lang="en-US" sz="2000" b="1" dirty="0">
              <a:solidFill>
                <a:srgbClr val="013A57"/>
              </a:solidFill>
              <a:effectLst/>
              <a:latin typeface="Arial" panose="020B0604020202020204" pitchFamily="34" charset="0"/>
              <a:ea typeface="MS Gothic" panose="020B0609070205080204" pitchFamily="49" charset="-128"/>
              <a:cs typeface="Iskoola Pota" panose="020B0502040204020203" pitchFamily="34" charset="0"/>
            </a:endParaRPr>
          </a:p>
        </p:txBody>
      </p:sp>
      <p:pic>
        <p:nvPicPr>
          <p:cNvPr id="7" name="Picture 6">
            <a:extLst>
              <a:ext uri="{FF2B5EF4-FFF2-40B4-BE49-F238E27FC236}">
                <a16:creationId xmlns:a16="http://schemas.microsoft.com/office/drawing/2014/main" id="{B1DA3F5E-454D-4C5D-B916-49FECE2878D2}"/>
              </a:ext>
            </a:extLst>
          </p:cNvPr>
          <p:cNvPicPr/>
          <p:nvPr/>
        </p:nvPicPr>
        <p:blipFill>
          <a:blip r:embed="rId2"/>
          <a:stretch>
            <a:fillRect/>
          </a:stretch>
        </p:blipFill>
        <p:spPr>
          <a:xfrm>
            <a:off x="2183673" y="1205229"/>
            <a:ext cx="7626531" cy="4659994"/>
          </a:xfrm>
          <a:prstGeom prst="rect">
            <a:avLst/>
          </a:prstGeom>
        </p:spPr>
      </p:pic>
    </p:spTree>
    <p:extLst>
      <p:ext uri="{BB962C8B-B14F-4D97-AF65-F5344CB8AC3E}">
        <p14:creationId xmlns:p14="http://schemas.microsoft.com/office/powerpoint/2010/main" val="4039658420"/>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{E29F4DE4-7C99-4DD4-A974-681ECA61984E}tf11437505_win32</Template>
  <TotalTime>35</TotalTime>
  <Words>1199</Words>
  <Application>Microsoft Office PowerPoint</Application>
  <PresentationFormat>Widescreen</PresentationFormat>
  <Paragraphs>76</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Abadi</vt:lpstr>
      <vt:lpstr>Arial</vt:lpstr>
      <vt:lpstr>Calibri</vt:lpstr>
      <vt:lpstr>Georgia Pro Cond Light</vt:lpstr>
      <vt:lpstr>Speak Pro</vt:lpstr>
      <vt:lpstr>Symbol</vt:lpstr>
      <vt:lpstr>Times New Roman</vt:lpstr>
      <vt:lpstr>Wingdings</vt:lpstr>
      <vt:lpstr>RetrospectVTI</vt:lpstr>
      <vt:lpstr>The Battle of Neighborhoods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Omesha Virajini</dc:creator>
  <cp:lastModifiedBy>Omesha Virajini</cp:lastModifiedBy>
  <cp:revision>5</cp:revision>
  <dcterms:created xsi:type="dcterms:W3CDTF">2021-05-15T06:50:21Z</dcterms:created>
  <dcterms:modified xsi:type="dcterms:W3CDTF">2021-05-15T07:26:02Z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